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3"/>
  </p:notesMasterIdLst>
  <p:sldIdLst>
    <p:sldId id="256" r:id="rId2"/>
    <p:sldId id="259" r:id="rId3"/>
    <p:sldId id="276" r:id="rId4"/>
    <p:sldId id="278" r:id="rId5"/>
    <p:sldId id="277" r:id="rId6"/>
    <p:sldId id="285" r:id="rId7"/>
    <p:sldId id="272" r:id="rId8"/>
    <p:sldId id="260" r:id="rId9"/>
    <p:sldId id="279" r:id="rId10"/>
    <p:sldId id="280" r:id="rId11"/>
    <p:sldId id="261" r:id="rId12"/>
    <p:sldId id="262" r:id="rId13"/>
    <p:sldId id="281" r:id="rId14"/>
    <p:sldId id="282" r:id="rId15"/>
    <p:sldId id="263" r:id="rId16"/>
    <p:sldId id="274" r:id="rId17"/>
    <p:sldId id="284" r:id="rId18"/>
    <p:sldId id="286" r:id="rId19"/>
    <p:sldId id="283" r:id="rId20"/>
    <p:sldId id="264" r:id="rId21"/>
    <p:sldId id="273" r:id="rId22"/>
    <p:sldId id="287" r:id="rId23"/>
    <p:sldId id="288" r:id="rId24"/>
    <p:sldId id="275" r:id="rId25"/>
    <p:sldId id="269" r:id="rId26"/>
    <p:sldId id="267" r:id="rId27"/>
    <p:sldId id="289" r:id="rId28"/>
    <p:sldId id="290" r:id="rId29"/>
    <p:sldId id="291" r:id="rId30"/>
    <p:sldId id="265" r:id="rId31"/>
    <p:sldId id="268" r:id="rId32"/>
    <p:sldId id="270" r:id="rId33"/>
    <p:sldId id="292" r:id="rId34"/>
    <p:sldId id="293" r:id="rId35"/>
    <p:sldId id="271" r:id="rId36"/>
    <p:sldId id="294" r:id="rId37"/>
    <p:sldId id="295" r:id="rId38"/>
    <p:sldId id="296" r:id="rId39"/>
    <p:sldId id="266" r:id="rId40"/>
    <p:sldId id="257" r:id="rId41"/>
    <p:sldId id="258"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4C76"/>
    <a:srgbClr val="71B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06"/>
    <p:restoredTop sz="94599"/>
  </p:normalViewPr>
  <p:slideViewPr>
    <p:cSldViewPr snapToGrid="0">
      <p:cViewPr varScale="1">
        <p:scale>
          <a:sx n="108" d="100"/>
          <a:sy n="108" d="100"/>
        </p:scale>
        <p:origin x="208" y="4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070594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108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66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54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61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87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788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027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95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99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Hablar</a:t>
            </a:r>
            <a:r>
              <a:rPr lang="es-ES" baseline="0" dirty="0" smtClean="0"/>
              <a:t> sobre orígenes de productos y posición actual</a:t>
            </a:r>
          </a:p>
        </p:txBody>
      </p:sp>
    </p:spTree>
    <p:extLst>
      <p:ext uri="{BB962C8B-B14F-4D97-AF65-F5344CB8AC3E}">
        <p14:creationId xmlns:p14="http://schemas.microsoft.com/office/powerpoint/2010/main" val="1244103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06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246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373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848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034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8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036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89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570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2998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11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90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117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162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462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527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685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423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Anticiparse a optimizar</a:t>
            </a:r>
            <a:r>
              <a:rPr lang="es-ES" baseline="0" dirty="0" smtClean="0"/>
              <a:t> imágenes y recursos.</a:t>
            </a:r>
            <a:endParaRPr dirty="0"/>
          </a:p>
        </p:txBody>
      </p:sp>
    </p:spTree>
    <p:extLst>
      <p:ext uri="{BB962C8B-B14F-4D97-AF65-F5344CB8AC3E}">
        <p14:creationId xmlns:p14="http://schemas.microsoft.com/office/powerpoint/2010/main" val="531623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650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989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777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920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319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67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6599839ba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6599839ba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76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Cada</a:t>
            </a:r>
            <a:r>
              <a:rPr lang="es-ES" baseline="0" dirty="0" smtClean="0"/>
              <a:t> persona agrupamos y creamos a diario in sin número de recuerdos y experiencias que conformen van pasando el tiempo, van determinando nuestras decisiones. Estas decisiones determinan en un gran porcentaje lo que hacemos, compramos, decimos, consumimos. Aquí les presento al resumen de mi vida, Matías y Gabriel. ¿por qué les indico esta imagen? ¿Qué valor puede tener y significar para </a:t>
            </a:r>
            <a:r>
              <a:rPr lang="es-ES" baseline="0" dirty="0" err="1" smtClean="0"/>
              <a:t>Uds</a:t>
            </a:r>
            <a:r>
              <a:rPr lang="es-ES" baseline="0" dirty="0" smtClean="0"/>
              <a:t> esto? ¿cuánto puede afectar conocer detalles personales de las personas?</a:t>
            </a:r>
            <a:endParaRPr dirty="0"/>
          </a:p>
        </p:txBody>
      </p:sp>
    </p:spTree>
    <p:extLst>
      <p:ext uri="{BB962C8B-B14F-4D97-AF65-F5344CB8AC3E}">
        <p14:creationId xmlns:p14="http://schemas.microsoft.com/office/powerpoint/2010/main" val="120512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Todas las personas buscamos</a:t>
            </a:r>
            <a:r>
              <a:rPr lang="es-ES" baseline="0" dirty="0" smtClean="0"/>
              <a:t> esto. Cada una de forma independiente y con temas diferentes, pero digitalmente buscamos lo mismo. En la actualidad, las personas ya no leemos. Buscamos resolver nuestras dudas a la velocidad de un rayo. Transporte, tiempo de viaje, llegar al destino.</a:t>
            </a:r>
            <a:endParaRPr dirty="0"/>
          </a:p>
        </p:txBody>
      </p:sp>
    </p:spTree>
    <p:extLst>
      <p:ext uri="{BB962C8B-B14F-4D97-AF65-F5344CB8AC3E}">
        <p14:creationId xmlns:p14="http://schemas.microsoft.com/office/powerpoint/2010/main" val="139678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97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Formamos</a:t>
            </a:r>
            <a:r>
              <a:rPr lang="es-ES" baseline="0" dirty="0" smtClean="0"/>
              <a:t> nuestros modelos mentales a partir de costumbres, cultura, situaciones de la infancia, o cosas importantes que vivimos</a:t>
            </a:r>
            <a:endParaRPr dirty="0"/>
          </a:p>
        </p:txBody>
      </p:sp>
    </p:spTree>
    <p:extLst>
      <p:ext uri="{BB962C8B-B14F-4D97-AF65-F5344CB8AC3E}">
        <p14:creationId xmlns:p14="http://schemas.microsoft.com/office/powerpoint/2010/main" val="191867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9e1c69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9e1c69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263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x-non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tif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24.png"/><Relationship Id="rId6" Type="http://schemas.openxmlformats.org/officeDocument/2006/relationships/image" Target="../media/image2.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8" Type="http://schemas.openxmlformats.org/officeDocument/2006/relationships/image" Target="../media/image7.emf"/><Relationship Id="rId9" Type="http://schemas.openxmlformats.org/officeDocument/2006/relationships/image" Target="../media/image8.emf"/><Relationship Id="rId10" Type="http://schemas.openxmlformats.org/officeDocument/2006/relationships/image" Target="../media/image9.emf"/><Relationship Id="rId11" Type="http://schemas.openxmlformats.org/officeDocument/2006/relationships/image" Target="../media/image10.emf"/><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29.emf"/><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tif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themeforest.net/)" TargetMode="External"/><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developers.google.com/speed/pagespeed/insights/?hl=es" TargetMode="External"/><Relationship Id="rId5" Type="http://schemas.openxmlformats.org/officeDocument/2006/relationships/hyperlink" Target="https://www.thinkwithgoogle.com/intl/es-es/feature/testmysite/)" TargetMode="External"/><Relationship Id="rId6" Type="http://schemas.openxmlformats.org/officeDocument/2006/relationships/hyperlink" Target="https://gtmetrix.com/)" TargetMode="External"/><Relationship Id="rId7" Type="http://schemas.openxmlformats.org/officeDocument/2006/relationships/hyperlink" Target="https://wordpress.org/plugins/wp-smushit/)" TargetMode="External"/><Relationship Id="rId8" Type="http://schemas.openxmlformats.org/officeDocument/2006/relationships/hyperlink" Target="https://es.wordpress.org/plugins/wp-super-cache/)" TargetMode="External"/><Relationship Id="rId9" Type="http://schemas.openxmlformats.org/officeDocument/2006/relationships/hyperlink" Target="https://es.wordpress.org/plugins/wp-super-minify/" TargetMode="External"/><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uifrommars.com/resumen-no-me-hagas-pensar/" TargetMode="External"/><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11.png"/><Relationship Id="rId6"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image" Target="../media/image54.png"/><Relationship Id="rId15" Type="http://schemas.openxmlformats.org/officeDocument/2006/relationships/image" Target="../media/image55.png"/><Relationship Id="rId16" Type="http://schemas.openxmlformats.org/officeDocument/2006/relationships/image" Target="../media/image56.png"/><Relationship Id="rId17"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1150" y="-148675"/>
            <a:ext cx="9407424" cy="5879650"/>
          </a:xfrm>
          <a:prstGeom prst="rect">
            <a:avLst/>
          </a:prstGeom>
          <a:noFill/>
          <a:ln>
            <a:noFill/>
          </a:ln>
        </p:spPr>
      </p:pic>
      <p:pic>
        <p:nvPicPr>
          <p:cNvPr id="55" name="Google Shape;55;p13"/>
          <p:cNvPicPr preferRelativeResize="0"/>
          <p:nvPr/>
        </p:nvPicPr>
        <p:blipFill>
          <a:blip r:embed="rId4">
            <a:alphaModFix/>
          </a:blip>
          <a:stretch>
            <a:fillRect/>
          </a:stretch>
        </p:blipFill>
        <p:spPr>
          <a:xfrm>
            <a:off x="2591087" y="644975"/>
            <a:ext cx="3961824" cy="2684126"/>
          </a:xfrm>
          <a:prstGeom prst="rect">
            <a:avLst/>
          </a:prstGeom>
          <a:noFill/>
          <a:ln>
            <a:noFill/>
          </a:ln>
        </p:spPr>
      </p:pic>
      <p:sp>
        <p:nvSpPr>
          <p:cNvPr id="56" name="Google Shape;56;p13"/>
          <p:cNvSpPr txBox="1"/>
          <p:nvPr/>
        </p:nvSpPr>
        <p:spPr>
          <a:xfrm>
            <a:off x="1338613" y="3839016"/>
            <a:ext cx="6627900" cy="89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x-none" sz="2000" dirty="0">
                <a:solidFill>
                  <a:srgbClr val="FFFFFF"/>
                </a:solidFill>
                <a:latin typeface="Montserrat" charset="0"/>
                <a:ea typeface="Montserrat" charset="0"/>
                <a:cs typeface="Montserrat" charset="0"/>
              </a:rPr>
              <a:t>@wpguayaquil</a:t>
            </a:r>
            <a:endParaRPr sz="2000" dirty="0">
              <a:solidFill>
                <a:srgbClr val="FFFFFF"/>
              </a:solidFill>
              <a:latin typeface="Montserrat" charset="0"/>
              <a:ea typeface="Montserrat" charset="0"/>
              <a:cs typeface="Montserrat" charset="0"/>
            </a:endParaRPr>
          </a:p>
          <a:p>
            <a:pPr marL="0" lvl="0" indent="0" algn="ctr" rtl="0">
              <a:spcBef>
                <a:spcPts val="0"/>
              </a:spcBef>
              <a:spcAft>
                <a:spcPts val="0"/>
              </a:spcAft>
              <a:buNone/>
            </a:pPr>
            <a:r>
              <a:rPr lang="x-none" sz="2000" dirty="0">
                <a:solidFill>
                  <a:srgbClr val="FFFFFF"/>
                </a:solidFill>
                <a:latin typeface="Montserrat" charset="0"/>
                <a:ea typeface="Montserrat" charset="0"/>
                <a:cs typeface="Montserrat" charset="0"/>
              </a:rPr>
              <a:t>#wcguayaquil #wcguayaquil2019</a:t>
            </a:r>
            <a:endParaRPr sz="2000" dirty="0">
              <a:solidFill>
                <a:srgbClr val="FFFFFF"/>
              </a:solidFill>
              <a:latin typeface="Montserrat" charset="0"/>
              <a:ea typeface="Montserrat" charset="0"/>
              <a:cs typeface="Montserrat"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01" y="0"/>
            <a:ext cx="8229600" cy="5143500"/>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Tree>
    <p:extLst>
      <p:ext uri="{BB962C8B-B14F-4D97-AF65-F5344CB8AC3E}">
        <p14:creationId xmlns:p14="http://schemas.microsoft.com/office/powerpoint/2010/main" val="1372130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82640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10" y="1346371"/>
            <a:ext cx="2983713" cy="2372874"/>
          </a:xfrm>
          <a:prstGeom prst="rect">
            <a:avLst/>
          </a:prstGeom>
        </p:spPr>
      </p:pic>
      <p:sp>
        <p:nvSpPr>
          <p:cNvPr id="9" name="CuadroTexto 8"/>
          <p:cNvSpPr txBox="1"/>
          <p:nvPr/>
        </p:nvSpPr>
        <p:spPr>
          <a:xfrm>
            <a:off x="3852790" y="1072782"/>
            <a:ext cx="3593010" cy="2862322"/>
          </a:xfrm>
          <a:prstGeom prst="rect">
            <a:avLst/>
          </a:prstGeom>
          <a:noFill/>
        </p:spPr>
        <p:txBody>
          <a:bodyPr wrap="square" rtlCol="0">
            <a:spAutoFit/>
          </a:bodyPr>
          <a:lstStyle/>
          <a:p>
            <a:r>
              <a:rPr lang="es-ES_tradnl" sz="1800" b="1" dirty="0" smtClean="0">
                <a:solidFill>
                  <a:srgbClr val="144C76"/>
                </a:solidFill>
                <a:latin typeface="Montserrat Semi" charset="0"/>
                <a:ea typeface="Montserrat Semi" charset="0"/>
                <a:cs typeface="Montserrat Semi" charset="0"/>
              </a:rPr>
              <a:t>Informalmente:</a:t>
            </a:r>
          </a:p>
          <a:p>
            <a:r>
              <a:rPr lang="es-ES_tradnl" sz="1800" dirty="0" smtClean="0">
                <a:solidFill>
                  <a:srgbClr val="144C76"/>
                </a:solidFill>
                <a:latin typeface="Montserrat Ultra Light" charset="0"/>
                <a:ea typeface="Montserrat Ultra Light" charset="0"/>
                <a:cs typeface="Montserrat Ultra Light" charset="0"/>
              </a:rPr>
              <a:t>Desde que existe la necesidad de resolver una necesidad/problema.</a:t>
            </a:r>
          </a:p>
          <a:p>
            <a:endParaRPr lang="es-ES_tradnl" sz="1800" dirty="0">
              <a:solidFill>
                <a:srgbClr val="144C76"/>
              </a:solidFill>
              <a:latin typeface="Montserrat Ultra Light" charset="0"/>
              <a:ea typeface="Montserrat Ultra Light" charset="0"/>
              <a:cs typeface="Montserrat Ultra Light" charset="0"/>
            </a:endParaRPr>
          </a:p>
          <a:p>
            <a:r>
              <a:rPr lang="es-ES_tradnl" sz="1800" b="1" dirty="0" smtClean="0">
                <a:solidFill>
                  <a:srgbClr val="144C76"/>
                </a:solidFill>
                <a:latin typeface="Montserrat Semi" charset="0"/>
                <a:ea typeface="Montserrat Semi" charset="0"/>
                <a:cs typeface="Montserrat Semi" charset="0"/>
              </a:rPr>
              <a:t>Formalmente:</a:t>
            </a:r>
          </a:p>
          <a:p>
            <a:r>
              <a:rPr lang="es-ES_tradnl" sz="1800" dirty="0" smtClean="0">
                <a:solidFill>
                  <a:srgbClr val="144C76"/>
                </a:solidFill>
                <a:latin typeface="Montserrat Ultra Light" charset="0"/>
                <a:ea typeface="Montserrat Ultra Light" charset="0"/>
                <a:cs typeface="Montserrat Ultra Light" charset="0"/>
              </a:rPr>
              <a:t>Desde 1990 al o</a:t>
            </a:r>
            <a:r>
              <a:rPr lang="es-ES" sz="1800" dirty="0" err="1" smtClean="0">
                <a:solidFill>
                  <a:srgbClr val="144C76"/>
                </a:solidFill>
                <a:latin typeface="Montserrat Ultra Light" charset="0"/>
                <a:ea typeface="Montserrat Ultra Light" charset="0"/>
                <a:cs typeface="Montserrat Ultra Light" charset="0"/>
              </a:rPr>
              <a:t>ír</a:t>
            </a:r>
            <a:r>
              <a:rPr lang="es-ES" sz="1800" dirty="0">
                <a:solidFill>
                  <a:srgbClr val="144C76"/>
                </a:solidFill>
                <a:latin typeface="Montserrat Ultra Light" charset="0"/>
                <a:ea typeface="Montserrat Ultra Light" charset="0"/>
                <a:cs typeface="Montserrat Ultra Light" charset="0"/>
              </a:rPr>
              <a:t> </a:t>
            </a:r>
            <a:r>
              <a:rPr lang="es-ES" sz="1800" dirty="0" smtClean="0">
                <a:solidFill>
                  <a:srgbClr val="144C76"/>
                </a:solidFill>
                <a:latin typeface="Montserrat Ultra Light" charset="0"/>
                <a:ea typeface="Montserrat Ultra Light" charset="0"/>
                <a:cs typeface="Montserrat Ultra Light" charset="0"/>
              </a:rPr>
              <a:t>conceptos </a:t>
            </a:r>
            <a:r>
              <a:rPr lang="es-ES" sz="1800" dirty="0">
                <a:solidFill>
                  <a:srgbClr val="144C76"/>
                </a:solidFill>
                <a:latin typeface="Montserrat Ultra Light" charset="0"/>
                <a:ea typeface="Montserrat Ultra Light" charset="0"/>
                <a:cs typeface="Montserrat Ultra Light" charset="0"/>
              </a:rPr>
              <a:t>como el de usabilidad, diseño de interacción y arquitectura de </a:t>
            </a:r>
            <a:r>
              <a:rPr lang="es-ES" sz="1800" dirty="0" smtClean="0">
                <a:solidFill>
                  <a:srgbClr val="144C76"/>
                </a:solidFill>
                <a:latin typeface="Montserrat Ultra Light" charset="0"/>
                <a:ea typeface="Montserrat Ultra Light" charset="0"/>
                <a:cs typeface="Montserrat Ultra Light" charset="0"/>
              </a:rPr>
              <a:t>información.</a:t>
            </a:r>
            <a:endParaRPr lang="es-ES_tradnl" sz="1800" dirty="0">
              <a:solidFill>
                <a:srgbClr val="144C76"/>
              </a:solidFill>
              <a:latin typeface="Montserrat Ultra Light" charset="0"/>
              <a:ea typeface="Montserrat Ultra Light" charset="0"/>
              <a:cs typeface="Montserrat Ultra Light" charset="0"/>
            </a:endParaRPr>
          </a:p>
        </p:txBody>
      </p:sp>
      <p:sp>
        <p:nvSpPr>
          <p:cNvPr id="10" name="CuadroTexto 9"/>
          <p:cNvSpPr txBox="1"/>
          <p:nvPr/>
        </p:nvSpPr>
        <p:spPr>
          <a:xfrm>
            <a:off x="468510" y="390419"/>
            <a:ext cx="2808782" cy="261610"/>
          </a:xfrm>
          <a:prstGeom prst="rect">
            <a:avLst/>
          </a:prstGeom>
          <a:noFill/>
        </p:spPr>
        <p:txBody>
          <a:bodyPr wrap="none" rtlCol="0">
            <a:spAutoFit/>
          </a:bodyPr>
          <a:lstStyle/>
          <a:p>
            <a:r>
              <a:rPr lang="es-ES_tradnl" sz="1100" spc="400" dirty="0" smtClean="0">
                <a:solidFill>
                  <a:srgbClr val="71BFEB"/>
                </a:solidFill>
                <a:latin typeface="Montserrat Ultra Light" charset="0"/>
                <a:ea typeface="Montserrat Ultra Light" charset="0"/>
                <a:cs typeface="Montserrat Ultra Light" charset="0"/>
              </a:rPr>
              <a:t>¿</a:t>
            </a:r>
            <a:r>
              <a:rPr lang="es-ES" sz="1100" spc="400" dirty="0" smtClean="0">
                <a:solidFill>
                  <a:srgbClr val="71BFEB"/>
                </a:solidFill>
                <a:latin typeface="Montserrat Ultra Light" charset="0"/>
                <a:ea typeface="Montserrat Ultra Light" charset="0"/>
                <a:cs typeface="Montserrat Ultra Light" charset="0"/>
              </a:rPr>
              <a:t>CUÁNDO NACE EL UX?</a:t>
            </a:r>
            <a:endParaRPr lang="es-ES_tradnl" sz="1100" spc="400" dirty="0">
              <a:solidFill>
                <a:srgbClr val="71BFEB"/>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789960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2427456" y="1124152"/>
            <a:ext cx="4592097" cy="3108543"/>
          </a:xfrm>
          <a:prstGeom prst="rect">
            <a:avLst/>
          </a:prstGeom>
          <a:noFill/>
        </p:spPr>
        <p:txBody>
          <a:bodyPr wrap="square" rtlCol="0">
            <a:spAutoFit/>
          </a:bodyPr>
          <a:lstStyle/>
          <a:p>
            <a:r>
              <a:rPr lang="es-ES_tradnl" b="1" dirty="0" smtClean="0">
                <a:solidFill>
                  <a:srgbClr val="144C76"/>
                </a:solidFill>
                <a:latin typeface="Montserrat Semi" charset="0"/>
                <a:ea typeface="Montserrat Semi" charset="0"/>
                <a:cs typeface="Montserrat Semi" charset="0"/>
              </a:rPr>
              <a:t>1900</a:t>
            </a:r>
          </a:p>
          <a:p>
            <a:r>
              <a:rPr lang="es-ES_tradnl" dirty="0" smtClean="0">
                <a:solidFill>
                  <a:srgbClr val="144C76"/>
                </a:solidFill>
                <a:latin typeface="Montserrat Ultra Light" charset="0"/>
                <a:ea typeface="Montserrat Ultra Light" charset="0"/>
                <a:cs typeface="Montserrat Ultra Light" charset="0"/>
              </a:rPr>
              <a:t>A mediados </a:t>
            </a:r>
            <a:r>
              <a:rPr lang="es-ES_tradnl" dirty="0">
                <a:solidFill>
                  <a:srgbClr val="144C76"/>
                </a:solidFill>
                <a:latin typeface="Montserrat Ultra Light" charset="0"/>
                <a:ea typeface="Montserrat Ultra Light" charset="0"/>
                <a:cs typeface="Montserrat Ultra Light" charset="0"/>
              </a:rPr>
              <a:t>Segunda Revolución </a:t>
            </a:r>
            <a:r>
              <a:rPr lang="es-ES_tradnl" dirty="0" smtClean="0">
                <a:solidFill>
                  <a:srgbClr val="144C76"/>
                </a:solidFill>
                <a:latin typeface="Montserrat Ultra Light" charset="0"/>
                <a:ea typeface="Montserrat Ultra Light" charset="0"/>
                <a:cs typeface="Montserrat Ultra Light" charset="0"/>
              </a:rPr>
              <a:t>Industrial, con los primeros </a:t>
            </a:r>
            <a:r>
              <a:rPr lang="es-ES_tradnl" dirty="0">
                <a:solidFill>
                  <a:srgbClr val="144C76"/>
                </a:solidFill>
                <a:latin typeface="Montserrat Ultra Light" charset="0"/>
                <a:ea typeface="Montserrat Ultra Light" charset="0"/>
                <a:cs typeface="Montserrat Ultra Light" charset="0"/>
              </a:rPr>
              <a:t>aparatos de telecomunicación como el telégrafo y telegrama</a:t>
            </a:r>
            <a:r>
              <a:rPr lang="es-ES" dirty="0" smtClean="0">
                <a:solidFill>
                  <a:srgbClr val="144C76"/>
                </a:solidFill>
                <a:latin typeface="Montserrat Ultra Light" charset="0"/>
                <a:ea typeface="Montserrat Ultra Light" charset="0"/>
                <a:cs typeface="Montserrat Ultra Light" charset="0"/>
              </a:rPr>
              <a:t>.</a:t>
            </a:r>
          </a:p>
          <a:p>
            <a:endParaRPr lang="es-ES" dirty="0">
              <a:solidFill>
                <a:srgbClr val="144C76"/>
              </a:solidFill>
              <a:latin typeface="Montserrat Ultra Light" charset="0"/>
              <a:ea typeface="Montserrat Ultra Light" charset="0"/>
              <a:cs typeface="Montserrat Ultra Light" charset="0"/>
            </a:endParaRPr>
          </a:p>
          <a:p>
            <a:r>
              <a:rPr lang="es-ES" b="1" dirty="0" smtClean="0">
                <a:solidFill>
                  <a:srgbClr val="144C76"/>
                </a:solidFill>
                <a:latin typeface="Montserrat Semi" charset="0"/>
                <a:ea typeface="Montserrat Semi" charset="0"/>
                <a:cs typeface="Montserrat Semi" charset="0"/>
              </a:rPr>
              <a:t>1930</a:t>
            </a:r>
          </a:p>
          <a:p>
            <a:r>
              <a:rPr lang="es-ES" dirty="0">
                <a:solidFill>
                  <a:srgbClr val="144C76"/>
                </a:solidFill>
                <a:latin typeface="Montserrat Ultra Light" charset="0"/>
                <a:ea typeface="Montserrat Ultra Light" charset="0"/>
                <a:cs typeface="Montserrat Ultra Light" charset="0"/>
              </a:rPr>
              <a:t>E</a:t>
            </a:r>
            <a:r>
              <a:rPr lang="es-ES" dirty="0" smtClean="0">
                <a:solidFill>
                  <a:srgbClr val="144C76"/>
                </a:solidFill>
                <a:latin typeface="Montserrat Ultra Light" charset="0"/>
                <a:ea typeface="Montserrat Ultra Light" charset="0"/>
                <a:cs typeface="Montserrat Ultra Light" charset="0"/>
              </a:rPr>
              <a:t>n </a:t>
            </a:r>
            <a:r>
              <a:rPr lang="es-ES" dirty="0">
                <a:solidFill>
                  <a:srgbClr val="144C76"/>
                </a:solidFill>
                <a:latin typeface="Montserrat Ultra Light" charset="0"/>
                <a:ea typeface="Montserrat Ultra Light" charset="0"/>
                <a:cs typeface="Montserrat Ultra Light" charset="0"/>
              </a:rPr>
              <a:t>el campo de la ergonomía, disciplina encargada del diseño de lugares de trabajo, herramientas y </a:t>
            </a:r>
            <a:r>
              <a:rPr lang="es-ES" dirty="0" smtClean="0">
                <a:solidFill>
                  <a:srgbClr val="144C76"/>
                </a:solidFill>
                <a:latin typeface="Montserrat Ultra Light" charset="0"/>
                <a:ea typeface="Montserrat Ultra Light" charset="0"/>
                <a:cs typeface="Montserrat Ultra Light" charset="0"/>
              </a:rPr>
              <a:t>tareas (muebles).</a:t>
            </a:r>
          </a:p>
          <a:p>
            <a:endParaRPr lang="es-ES" dirty="0">
              <a:solidFill>
                <a:srgbClr val="144C76"/>
              </a:solidFill>
              <a:latin typeface="Montserrat Ultra Light" charset="0"/>
              <a:ea typeface="Montserrat Ultra Light" charset="0"/>
              <a:cs typeface="Montserrat Ultra Light" charset="0"/>
            </a:endParaRPr>
          </a:p>
          <a:p>
            <a:r>
              <a:rPr lang="es-ES" b="1" dirty="0" smtClean="0">
                <a:solidFill>
                  <a:srgbClr val="144C76"/>
                </a:solidFill>
                <a:latin typeface="Montserrat Semi" charset="0"/>
                <a:ea typeface="Montserrat Semi" charset="0"/>
                <a:cs typeface="Montserrat Semi" charset="0"/>
              </a:rPr>
              <a:t>1955</a:t>
            </a:r>
          </a:p>
          <a:p>
            <a:r>
              <a:rPr lang="es-ES" dirty="0">
                <a:solidFill>
                  <a:srgbClr val="144C76"/>
                </a:solidFill>
                <a:latin typeface="Montserrat Ultra Light" charset="0"/>
                <a:ea typeface="Montserrat Ultra Light" charset="0"/>
                <a:cs typeface="Montserrat Ultra Light" charset="0"/>
              </a:rPr>
              <a:t>A</a:t>
            </a:r>
            <a:r>
              <a:rPr lang="es-ES" dirty="0" smtClean="0">
                <a:solidFill>
                  <a:srgbClr val="144C76"/>
                </a:solidFill>
                <a:latin typeface="Montserrat Ultra Light" charset="0"/>
                <a:ea typeface="Montserrat Ultra Light" charset="0"/>
                <a:cs typeface="Montserrat Ultra Light" charset="0"/>
              </a:rPr>
              <a:t>pertura </a:t>
            </a:r>
            <a:r>
              <a:rPr lang="es-ES" dirty="0">
                <a:solidFill>
                  <a:srgbClr val="144C76"/>
                </a:solidFill>
                <a:latin typeface="Montserrat Ultra Light" charset="0"/>
                <a:ea typeface="Montserrat Ultra Light" charset="0"/>
                <a:cs typeface="Montserrat Ultra Light" charset="0"/>
              </a:rPr>
              <a:t>de </a:t>
            </a:r>
            <a:r>
              <a:rPr lang="es-ES" dirty="0" err="1" smtClean="0">
                <a:solidFill>
                  <a:srgbClr val="144C76"/>
                </a:solidFill>
                <a:latin typeface="Montserrat Ultra Light" charset="0"/>
                <a:ea typeface="Montserrat Ultra Light" charset="0"/>
                <a:cs typeface="Montserrat Ultra Light" charset="0"/>
              </a:rPr>
              <a:t>Disneyland</a:t>
            </a:r>
            <a:r>
              <a:rPr lang="es-ES" dirty="0" smtClean="0">
                <a:solidFill>
                  <a:srgbClr val="144C76"/>
                </a:solidFill>
                <a:latin typeface="Montserrat Ultra Light" charset="0"/>
                <a:ea typeface="Montserrat Ultra Light" charset="0"/>
                <a:cs typeface="Montserrat Ultra Light" charset="0"/>
              </a:rPr>
              <a:t>, una</a:t>
            </a:r>
            <a:r>
              <a:rPr lang="es-ES" dirty="0">
                <a:solidFill>
                  <a:srgbClr val="144C76"/>
                </a:solidFill>
                <a:latin typeface="Montserrat Ultra Light" charset="0"/>
                <a:ea typeface="Montserrat Ultra Light" charset="0"/>
                <a:cs typeface="Montserrat Ultra Light" charset="0"/>
              </a:rPr>
              <a:t> experiencia centrada en el usuario como ninguna otra hasta la </a:t>
            </a:r>
            <a:r>
              <a:rPr lang="es-ES" dirty="0" smtClean="0">
                <a:solidFill>
                  <a:srgbClr val="144C76"/>
                </a:solidFill>
                <a:latin typeface="Montserrat Ultra Light" charset="0"/>
                <a:ea typeface="Montserrat Ultra Light" charset="0"/>
                <a:cs typeface="Montserrat Ultra Light" charset="0"/>
              </a:rPr>
              <a:t>fecha (Walt Disney).</a:t>
            </a:r>
            <a:endParaRPr lang="es-ES_tradnl" dirty="0">
              <a:solidFill>
                <a:srgbClr val="144C76"/>
              </a:solidFill>
              <a:latin typeface="Montserrat Ultra Light" charset="0"/>
              <a:ea typeface="Montserrat Ultra Light" charset="0"/>
              <a:cs typeface="Montserrat Ultra Light" charset="0"/>
            </a:endParaRPr>
          </a:p>
        </p:txBody>
      </p:sp>
      <p:sp>
        <p:nvSpPr>
          <p:cNvPr id="6" name="CuadroTexto 5"/>
          <p:cNvSpPr txBox="1"/>
          <p:nvPr/>
        </p:nvSpPr>
        <p:spPr>
          <a:xfrm>
            <a:off x="468510" y="390419"/>
            <a:ext cx="2808782" cy="261610"/>
          </a:xfrm>
          <a:prstGeom prst="rect">
            <a:avLst/>
          </a:prstGeom>
          <a:noFill/>
        </p:spPr>
        <p:txBody>
          <a:bodyPr wrap="none" rtlCol="0">
            <a:spAutoFit/>
          </a:bodyPr>
          <a:lstStyle/>
          <a:p>
            <a:r>
              <a:rPr lang="es-ES_tradnl" sz="1100" spc="400" dirty="0" smtClean="0">
                <a:solidFill>
                  <a:srgbClr val="71BFEB"/>
                </a:solidFill>
                <a:latin typeface="Montserrat Ultra Light" charset="0"/>
                <a:ea typeface="Montserrat Ultra Light" charset="0"/>
                <a:cs typeface="Montserrat Ultra Light" charset="0"/>
              </a:rPr>
              <a:t>¿</a:t>
            </a:r>
            <a:r>
              <a:rPr lang="es-ES" sz="1100" spc="400" dirty="0" smtClean="0">
                <a:solidFill>
                  <a:srgbClr val="71BFEB"/>
                </a:solidFill>
                <a:latin typeface="Montserrat Ultra Light" charset="0"/>
                <a:ea typeface="Montserrat Ultra Light" charset="0"/>
                <a:cs typeface="Montserrat Ultra Light" charset="0"/>
              </a:rPr>
              <a:t>CUÁNDO NACE EL UX?</a:t>
            </a:r>
            <a:endParaRPr lang="es-ES_tradnl" sz="1100" spc="400" dirty="0">
              <a:solidFill>
                <a:srgbClr val="71BFEB"/>
              </a:solidFill>
              <a:latin typeface="Montserrat Ultra Light" charset="0"/>
              <a:ea typeface="Montserrat Ultra Light" charset="0"/>
              <a:cs typeface="Montserrat Ultra Light"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764" y="1041960"/>
            <a:ext cx="1364914" cy="953307"/>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542" y="2099860"/>
            <a:ext cx="1175410" cy="1095482"/>
          </a:xfrm>
          <a:prstGeom prst="rect">
            <a:avLst/>
          </a:prstGeom>
        </p:spPr>
      </p:pic>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t="1417" b="23449"/>
          <a:stretch/>
        </p:blipFill>
        <p:spPr>
          <a:xfrm>
            <a:off x="985090" y="3279387"/>
            <a:ext cx="1065960" cy="927433"/>
          </a:xfrm>
          <a:prstGeom prst="rect">
            <a:avLst/>
          </a:prstGeom>
        </p:spPr>
      </p:pic>
    </p:spTree>
    <p:extLst>
      <p:ext uri="{BB962C8B-B14F-4D97-AF65-F5344CB8AC3E}">
        <p14:creationId xmlns:p14="http://schemas.microsoft.com/office/powerpoint/2010/main" val="1533957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2427455" y="1000864"/>
            <a:ext cx="5216517" cy="3323987"/>
          </a:xfrm>
          <a:prstGeom prst="rect">
            <a:avLst/>
          </a:prstGeom>
          <a:noFill/>
        </p:spPr>
        <p:txBody>
          <a:bodyPr wrap="square" rtlCol="0">
            <a:spAutoFit/>
          </a:bodyPr>
          <a:lstStyle/>
          <a:p>
            <a:r>
              <a:rPr lang="es-ES_tradnl" b="1" dirty="0" smtClean="0">
                <a:solidFill>
                  <a:srgbClr val="144C76"/>
                </a:solidFill>
                <a:latin typeface="Montserrat Semi" charset="0"/>
                <a:ea typeface="Montserrat Semi" charset="0"/>
                <a:cs typeface="Montserrat Semi" charset="0"/>
              </a:rPr>
              <a:t>1970</a:t>
            </a:r>
          </a:p>
          <a:p>
            <a:r>
              <a:rPr lang="es-ES_tradnl" dirty="0">
                <a:solidFill>
                  <a:srgbClr val="144C76"/>
                </a:solidFill>
                <a:latin typeface="Montserrat Ultra Light" charset="0"/>
                <a:ea typeface="Montserrat Ultra Light" charset="0"/>
                <a:cs typeface="Montserrat Ultra Light" charset="0"/>
              </a:rPr>
              <a:t>G</a:t>
            </a:r>
            <a:r>
              <a:rPr lang="es-ES_tradnl" dirty="0" smtClean="0">
                <a:solidFill>
                  <a:srgbClr val="144C76"/>
                </a:solidFill>
                <a:latin typeface="Montserrat Ultra Light" charset="0"/>
                <a:ea typeface="Montserrat Ultra Light" charset="0"/>
                <a:cs typeface="Montserrat Ultra Light" charset="0"/>
              </a:rPr>
              <a:t>énesis </a:t>
            </a:r>
            <a:r>
              <a:rPr lang="es-ES_tradnl" dirty="0">
                <a:solidFill>
                  <a:srgbClr val="144C76"/>
                </a:solidFill>
                <a:latin typeface="Montserrat Ultra Light" charset="0"/>
                <a:ea typeface="Montserrat Ultra Light" charset="0"/>
                <a:cs typeface="Montserrat Ultra Light" charset="0"/>
              </a:rPr>
              <a:t>del diseño de interacción y de </a:t>
            </a:r>
            <a:r>
              <a:rPr lang="es-ES_tradnl" dirty="0" smtClean="0">
                <a:solidFill>
                  <a:srgbClr val="144C76"/>
                </a:solidFill>
                <a:latin typeface="Montserrat Ultra Light" charset="0"/>
                <a:ea typeface="Montserrat Ultra Light" charset="0"/>
                <a:cs typeface="Montserrat Ultra Light" charset="0"/>
              </a:rPr>
              <a:t>interfaces con </a:t>
            </a:r>
            <a:r>
              <a:rPr lang="es-ES_tradnl" dirty="0">
                <a:solidFill>
                  <a:srgbClr val="144C76"/>
                </a:solidFill>
                <a:latin typeface="Montserrat Ultra Light" charset="0"/>
                <a:ea typeface="Montserrat Ultra Light" charset="0"/>
                <a:cs typeface="Montserrat Ultra Light" charset="0"/>
              </a:rPr>
              <a:t>la aparición de </a:t>
            </a:r>
            <a:r>
              <a:rPr lang="es-ES_tradnl" dirty="0" smtClean="0">
                <a:solidFill>
                  <a:srgbClr val="144C76"/>
                </a:solidFill>
                <a:latin typeface="Montserrat Ultra Light" charset="0"/>
                <a:ea typeface="Montserrat Ultra Light" charset="0"/>
                <a:cs typeface="Montserrat Ultra Light" charset="0"/>
              </a:rPr>
              <a:t>Xerox PARC. </a:t>
            </a:r>
            <a:r>
              <a:rPr lang="es-ES_tradnl" dirty="0">
                <a:solidFill>
                  <a:srgbClr val="144C76"/>
                </a:solidFill>
                <a:latin typeface="Montserrat Ultra Light" charset="0"/>
                <a:ea typeface="Montserrat Ultra Light" charset="0"/>
                <a:cs typeface="Montserrat Ultra Light" charset="0"/>
              </a:rPr>
              <a:t>Xerox se empeñó en aplicar algo llamado Diseño centrado en el </a:t>
            </a:r>
            <a:r>
              <a:rPr lang="es-ES_tradnl" dirty="0" smtClean="0">
                <a:solidFill>
                  <a:srgbClr val="144C76"/>
                </a:solidFill>
                <a:latin typeface="Montserrat Ultra Light" charset="0"/>
                <a:ea typeface="Montserrat Ultra Light" charset="0"/>
                <a:cs typeface="Montserrat Ultra Light" charset="0"/>
              </a:rPr>
              <a:t>usuario.</a:t>
            </a:r>
          </a:p>
          <a:p>
            <a:endParaRPr lang="es-ES_tradnl" dirty="0">
              <a:solidFill>
                <a:srgbClr val="144C76"/>
              </a:solidFill>
              <a:latin typeface="Montserrat Ultra Light" charset="0"/>
              <a:ea typeface="Montserrat Ultra Light" charset="0"/>
              <a:cs typeface="Montserrat Ultra Light" charset="0"/>
            </a:endParaRPr>
          </a:p>
          <a:p>
            <a:r>
              <a:rPr lang="es-ES" b="1" dirty="0" smtClean="0">
                <a:solidFill>
                  <a:srgbClr val="144C76"/>
                </a:solidFill>
                <a:latin typeface="Montserrat Semi" charset="0"/>
                <a:ea typeface="Montserrat Semi" charset="0"/>
                <a:cs typeface="Montserrat Semi" charset="0"/>
              </a:rPr>
              <a:t>1990</a:t>
            </a:r>
          </a:p>
          <a:p>
            <a:r>
              <a:rPr lang="es-ES" dirty="0" smtClean="0">
                <a:solidFill>
                  <a:srgbClr val="144C76"/>
                </a:solidFill>
                <a:latin typeface="Montserrat Ultra Light" charset="0"/>
                <a:ea typeface="Montserrat Ultra Light" charset="0"/>
                <a:cs typeface="Montserrat Ultra Light" charset="0"/>
              </a:rPr>
              <a:t>UX </a:t>
            </a:r>
            <a:r>
              <a:rPr lang="es-ES" dirty="0">
                <a:solidFill>
                  <a:srgbClr val="144C76"/>
                </a:solidFill>
                <a:latin typeface="Montserrat Ultra Light" charset="0"/>
                <a:ea typeface="Montserrat Ultra Light" charset="0"/>
                <a:cs typeface="Montserrat Ultra Light" charset="0"/>
              </a:rPr>
              <a:t>crece de forma exponencial y empezamos a oír conceptos como el de usabilidad, diseño de interacción y arquitectura de </a:t>
            </a:r>
            <a:r>
              <a:rPr lang="es-ES" dirty="0" smtClean="0">
                <a:solidFill>
                  <a:srgbClr val="144C76"/>
                </a:solidFill>
                <a:latin typeface="Montserrat Ultra Light" charset="0"/>
                <a:ea typeface="Montserrat Ultra Light" charset="0"/>
                <a:cs typeface="Montserrat Ultra Light" charset="0"/>
              </a:rPr>
              <a:t>información</a:t>
            </a:r>
            <a:r>
              <a:rPr lang="es-ES" dirty="0">
                <a:solidFill>
                  <a:srgbClr val="144C76"/>
                </a:solidFill>
                <a:latin typeface="Montserrat Ultra Light" charset="0"/>
                <a:ea typeface="Montserrat Ultra Light" charset="0"/>
                <a:cs typeface="Montserrat Ultra Light" charset="0"/>
              </a:rPr>
              <a:t> (</a:t>
            </a:r>
            <a:r>
              <a:rPr lang="es-ES" dirty="0" smtClean="0">
                <a:solidFill>
                  <a:srgbClr val="144C76"/>
                </a:solidFill>
                <a:latin typeface="Montserrat Ultra Light" charset="0"/>
                <a:ea typeface="Montserrat Ultra Light" charset="0"/>
                <a:cs typeface="Montserrat Ultra Light" charset="0"/>
              </a:rPr>
              <a:t>Jakob </a:t>
            </a:r>
            <a:r>
              <a:rPr lang="es-ES" dirty="0">
                <a:solidFill>
                  <a:srgbClr val="144C76"/>
                </a:solidFill>
                <a:latin typeface="Montserrat Ultra Light" charset="0"/>
                <a:ea typeface="Montserrat Ultra Light" charset="0"/>
                <a:cs typeface="Montserrat Ultra Light" charset="0"/>
              </a:rPr>
              <a:t>Nielsen, Alan Cooper y Steve </a:t>
            </a:r>
            <a:r>
              <a:rPr lang="es-ES" dirty="0" smtClean="0">
                <a:solidFill>
                  <a:srgbClr val="144C76"/>
                </a:solidFill>
                <a:latin typeface="Montserrat Ultra Light" charset="0"/>
                <a:ea typeface="Montserrat Ultra Light" charset="0"/>
                <a:cs typeface="Montserrat Ultra Light" charset="0"/>
              </a:rPr>
              <a:t>Krug)</a:t>
            </a:r>
          </a:p>
          <a:p>
            <a:endParaRPr lang="es-ES" dirty="0">
              <a:solidFill>
                <a:srgbClr val="144C76"/>
              </a:solidFill>
              <a:latin typeface="Montserrat Ultra Light" charset="0"/>
              <a:ea typeface="Montserrat Ultra Light" charset="0"/>
              <a:cs typeface="Montserrat Ultra Light" charset="0"/>
            </a:endParaRPr>
          </a:p>
          <a:p>
            <a:r>
              <a:rPr lang="es-ES" b="1" dirty="0" smtClean="0">
                <a:solidFill>
                  <a:srgbClr val="144C76"/>
                </a:solidFill>
                <a:latin typeface="Montserrat Semi" charset="0"/>
                <a:ea typeface="Montserrat Semi" charset="0"/>
                <a:cs typeface="Montserrat Semi" charset="0"/>
              </a:rPr>
              <a:t>1995</a:t>
            </a:r>
          </a:p>
          <a:p>
            <a:r>
              <a:rPr lang="es-ES" dirty="0" smtClean="0">
                <a:solidFill>
                  <a:srgbClr val="144C76"/>
                </a:solidFill>
                <a:latin typeface="Montserrat Ultra Light" charset="0"/>
                <a:ea typeface="Montserrat Ultra Light" charset="0"/>
                <a:cs typeface="Montserrat Ultra Light" charset="0"/>
              </a:rPr>
              <a:t>Donald </a:t>
            </a:r>
            <a:r>
              <a:rPr lang="es-ES" dirty="0">
                <a:solidFill>
                  <a:srgbClr val="144C76"/>
                </a:solidFill>
                <a:latin typeface="Montserrat Ultra Light" charset="0"/>
                <a:ea typeface="Montserrat Ultra Light" charset="0"/>
                <a:cs typeface="Montserrat Ultra Light" charset="0"/>
              </a:rPr>
              <a:t>Norman acuña el termino User </a:t>
            </a:r>
            <a:r>
              <a:rPr lang="es-ES" dirty="0" err="1">
                <a:solidFill>
                  <a:srgbClr val="144C76"/>
                </a:solidFill>
                <a:latin typeface="Montserrat Ultra Light" charset="0"/>
                <a:ea typeface="Montserrat Ultra Light" charset="0"/>
                <a:cs typeface="Montserrat Ultra Light" charset="0"/>
              </a:rPr>
              <a:t>Experience</a:t>
            </a:r>
            <a:r>
              <a:rPr lang="es-ES" dirty="0">
                <a:solidFill>
                  <a:srgbClr val="144C76"/>
                </a:solidFill>
                <a:latin typeface="Montserrat Ultra Light" charset="0"/>
                <a:ea typeface="Montserrat Ultra Light" charset="0"/>
                <a:cs typeface="Montserrat Ultra Light" charset="0"/>
              </a:rPr>
              <a:t> </a:t>
            </a:r>
            <a:r>
              <a:rPr lang="es-ES" dirty="0" err="1">
                <a:solidFill>
                  <a:srgbClr val="144C76"/>
                </a:solidFill>
                <a:latin typeface="Montserrat Ultra Light" charset="0"/>
                <a:ea typeface="Montserrat Ultra Light" charset="0"/>
                <a:cs typeface="Montserrat Ultra Light" charset="0"/>
              </a:rPr>
              <a:t>Design</a:t>
            </a:r>
            <a:r>
              <a:rPr lang="es-ES" dirty="0">
                <a:solidFill>
                  <a:srgbClr val="144C76"/>
                </a:solidFill>
                <a:latin typeface="Montserrat Ultra Light" charset="0"/>
                <a:ea typeface="Montserrat Ultra Light" charset="0"/>
                <a:cs typeface="Montserrat Ultra Light" charset="0"/>
              </a:rPr>
              <a:t> y se llama a si mismo “User </a:t>
            </a:r>
            <a:r>
              <a:rPr lang="es-ES" dirty="0" err="1">
                <a:solidFill>
                  <a:srgbClr val="144C76"/>
                </a:solidFill>
                <a:latin typeface="Montserrat Ultra Light" charset="0"/>
                <a:ea typeface="Montserrat Ultra Light" charset="0"/>
                <a:cs typeface="Montserrat Ultra Light" charset="0"/>
              </a:rPr>
              <a:t>Experience</a:t>
            </a:r>
            <a:r>
              <a:rPr lang="es-ES" dirty="0">
                <a:solidFill>
                  <a:srgbClr val="144C76"/>
                </a:solidFill>
                <a:latin typeface="Montserrat Ultra Light" charset="0"/>
                <a:ea typeface="Montserrat Ultra Light" charset="0"/>
                <a:cs typeface="Montserrat Ultra Light" charset="0"/>
              </a:rPr>
              <a:t> </a:t>
            </a:r>
            <a:endParaRPr lang="es-ES" dirty="0" smtClean="0">
              <a:solidFill>
                <a:srgbClr val="144C76"/>
              </a:solidFill>
              <a:latin typeface="Montserrat Ultra Light" charset="0"/>
              <a:ea typeface="Montserrat Ultra Light" charset="0"/>
              <a:cs typeface="Montserrat Ultra Light" charset="0"/>
            </a:endParaRPr>
          </a:p>
          <a:p>
            <a:r>
              <a:rPr lang="es-ES" dirty="0" err="1" smtClean="0">
                <a:solidFill>
                  <a:srgbClr val="144C76"/>
                </a:solidFill>
                <a:latin typeface="Montserrat Ultra Light" charset="0"/>
                <a:ea typeface="Montserrat Ultra Light" charset="0"/>
                <a:cs typeface="Montserrat Ultra Light" charset="0"/>
              </a:rPr>
              <a:t>Architect</a:t>
            </a:r>
            <a:r>
              <a:rPr lang="es-ES" dirty="0">
                <a:solidFill>
                  <a:srgbClr val="144C76"/>
                </a:solidFill>
                <a:latin typeface="Montserrat Ultra Light" charset="0"/>
                <a:ea typeface="Montserrat Ultra Light" charset="0"/>
                <a:cs typeface="Montserrat Ultra Light" charset="0"/>
              </a:rPr>
              <a:t>” mientras trabaja en Apple </a:t>
            </a:r>
            <a:r>
              <a:rPr lang="es-ES" dirty="0" err="1">
                <a:solidFill>
                  <a:srgbClr val="144C76"/>
                </a:solidFill>
                <a:latin typeface="Montserrat Ultra Light" charset="0"/>
                <a:ea typeface="Montserrat Ultra Light" charset="0"/>
                <a:cs typeface="Montserrat Ultra Light" charset="0"/>
              </a:rPr>
              <a:t>Computer</a:t>
            </a:r>
            <a:r>
              <a:rPr lang="es-ES" dirty="0">
                <a:solidFill>
                  <a:srgbClr val="144C76"/>
                </a:solidFill>
                <a:latin typeface="Montserrat Ultra Light" charset="0"/>
                <a:ea typeface="Montserrat Ultra Light" charset="0"/>
                <a:cs typeface="Montserrat Ultra Light" charset="0"/>
              </a:rPr>
              <a:t>.</a:t>
            </a:r>
            <a:endParaRPr lang="es-ES_tradnl" dirty="0">
              <a:solidFill>
                <a:srgbClr val="144C76"/>
              </a:solidFill>
              <a:latin typeface="Montserrat Ultra Light" charset="0"/>
              <a:ea typeface="Montserrat Ultra Light" charset="0"/>
              <a:cs typeface="Montserrat Ultra Light" charset="0"/>
            </a:endParaRPr>
          </a:p>
        </p:txBody>
      </p:sp>
      <p:sp>
        <p:nvSpPr>
          <p:cNvPr id="6" name="CuadroTexto 5"/>
          <p:cNvSpPr txBox="1"/>
          <p:nvPr/>
        </p:nvSpPr>
        <p:spPr>
          <a:xfrm>
            <a:off x="468510" y="390419"/>
            <a:ext cx="2808782" cy="261610"/>
          </a:xfrm>
          <a:prstGeom prst="rect">
            <a:avLst/>
          </a:prstGeom>
          <a:noFill/>
        </p:spPr>
        <p:txBody>
          <a:bodyPr wrap="none" rtlCol="0">
            <a:spAutoFit/>
          </a:bodyPr>
          <a:lstStyle/>
          <a:p>
            <a:r>
              <a:rPr lang="es-ES_tradnl" sz="1100" spc="400" dirty="0" smtClean="0">
                <a:solidFill>
                  <a:srgbClr val="71BFEB"/>
                </a:solidFill>
                <a:latin typeface="Montserrat Ultra Light" charset="0"/>
                <a:ea typeface="Montserrat Ultra Light" charset="0"/>
                <a:cs typeface="Montserrat Ultra Light" charset="0"/>
              </a:rPr>
              <a:t>¿</a:t>
            </a:r>
            <a:r>
              <a:rPr lang="es-ES" sz="1100" spc="400" dirty="0" smtClean="0">
                <a:solidFill>
                  <a:srgbClr val="71BFEB"/>
                </a:solidFill>
                <a:latin typeface="Montserrat Ultra Light" charset="0"/>
                <a:ea typeface="Montserrat Ultra Light" charset="0"/>
                <a:cs typeface="Montserrat Ultra Light" charset="0"/>
              </a:rPr>
              <a:t>CUÁNDO NACE EL UX?</a:t>
            </a:r>
            <a:endParaRPr lang="es-ES_tradnl" sz="1100" spc="400" dirty="0">
              <a:solidFill>
                <a:srgbClr val="71BFEB"/>
              </a:solidFill>
              <a:latin typeface="Montserrat Ultra Light" charset="0"/>
              <a:ea typeface="Montserrat Ultra Light" charset="0"/>
              <a:cs typeface="Montserrat Ultra Light" charset="0"/>
            </a:endParaRPr>
          </a:p>
        </p:txBody>
      </p:sp>
      <p:pic>
        <p:nvPicPr>
          <p:cNvPr id="2" name="Imagen 1"/>
          <p:cNvPicPr>
            <a:picLocks noChangeAspect="1"/>
          </p:cNvPicPr>
          <p:nvPr/>
        </p:nvPicPr>
        <p:blipFill>
          <a:blip r:embed="rId4"/>
          <a:stretch>
            <a:fillRect/>
          </a:stretch>
        </p:blipFill>
        <p:spPr>
          <a:xfrm>
            <a:off x="-352766" y="1052233"/>
            <a:ext cx="2441348" cy="3256757"/>
          </a:xfrm>
          <a:prstGeom prst="rect">
            <a:avLst/>
          </a:prstGeom>
        </p:spPr>
      </p:pic>
    </p:spTree>
    <p:extLst>
      <p:ext uri="{BB962C8B-B14F-4D97-AF65-F5344CB8AC3E}">
        <p14:creationId xmlns:p14="http://schemas.microsoft.com/office/powerpoint/2010/main" val="1195789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36846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Avenger Endgame - Yo soy Iron Man _ (LATINO)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3175"/>
            <a:ext cx="9144000" cy="5143500"/>
          </a:xfrm>
          <a:prstGeom prst="rect">
            <a:avLst/>
          </a:prstGeom>
        </p:spPr>
      </p:pic>
      <p:sp>
        <p:nvSpPr>
          <p:cNvPr id="6" name="Google Shape;63;p14"/>
          <p:cNvSpPr/>
          <p:nvPr/>
        </p:nvSpPr>
        <p:spPr>
          <a:xfrm rot="-5400000">
            <a:off x="6421591" y="2422566"/>
            <a:ext cx="2843856" cy="2843856"/>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p14"/>
          <p:cNvSpPr/>
          <p:nvPr/>
        </p:nvSpPr>
        <p:spPr>
          <a:xfrm rot="-5400000">
            <a:off x="6544711" y="2601703"/>
            <a:ext cx="2843856" cy="2843856"/>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65;p14"/>
          <p:cNvPicPr preferRelativeResize="0"/>
          <p:nvPr/>
        </p:nvPicPr>
        <p:blipFill>
          <a:blip r:embed="rId6">
            <a:alphaModFix/>
          </a:blip>
          <a:stretch>
            <a:fillRect/>
          </a:stretch>
        </p:blipFill>
        <p:spPr>
          <a:xfrm>
            <a:off x="7662682" y="3971562"/>
            <a:ext cx="1176519" cy="797088"/>
          </a:xfrm>
          <a:prstGeom prst="rect">
            <a:avLst/>
          </a:prstGeom>
          <a:noFill/>
          <a:ln>
            <a:noFill/>
          </a:ln>
        </p:spPr>
      </p:pic>
    </p:spTree>
    <p:extLst>
      <p:ext uri="{BB962C8B-B14F-4D97-AF65-F5344CB8AC3E}">
        <p14:creationId xmlns:p14="http://schemas.microsoft.com/office/powerpoint/2010/main" val="1015418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278" y="546265"/>
            <a:ext cx="6511096" cy="3955490"/>
          </a:xfrm>
          <a:prstGeom prst="rect">
            <a:avLst/>
          </a:prstGeom>
        </p:spPr>
      </p:pic>
      <p:sp>
        <p:nvSpPr>
          <p:cNvPr id="63" name="Google Shape;63;p14"/>
          <p:cNvSpPr/>
          <p:nvPr/>
        </p:nvSpPr>
        <p:spPr>
          <a:xfrm rot="-5400000">
            <a:off x="6421591" y="2422566"/>
            <a:ext cx="2843856" cy="2843856"/>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544711" y="2601703"/>
            <a:ext cx="2843856" cy="2843856"/>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662682" y="3971562"/>
            <a:ext cx="1176519" cy="797088"/>
          </a:xfrm>
          <a:prstGeom prst="rect">
            <a:avLst/>
          </a:prstGeom>
          <a:noFill/>
          <a:ln>
            <a:noFill/>
          </a:ln>
        </p:spPr>
      </p:pic>
      <p:sp>
        <p:nvSpPr>
          <p:cNvPr id="6" name="CuadroTexto 5"/>
          <p:cNvSpPr txBox="1"/>
          <p:nvPr/>
        </p:nvSpPr>
        <p:spPr>
          <a:xfrm>
            <a:off x="468510" y="390419"/>
            <a:ext cx="3251211" cy="261610"/>
          </a:xfrm>
          <a:prstGeom prst="rect">
            <a:avLst/>
          </a:prstGeom>
          <a:noFill/>
        </p:spPr>
        <p:txBody>
          <a:bodyPr wrap="none" rtlCol="0">
            <a:spAutoFit/>
          </a:bodyPr>
          <a:lstStyle/>
          <a:p>
            <a:r>
              <a:rPr lang="es-ES_tradnl" sz="1100" spc="400" dirty="0" smtClean="0">
                <a:solidFill>
                  <a:srgbClr val="71BFEB"/>
                </a:solidFill>
                <a:latin typeface="Montserrat Ultra Light" charset="0"/>
                <a:ea typeface="Montserrat Ultra Light" charset="0"/>
                <a:cs typeface="Montserrat Ultra Light" charset="0"/>
              </a:rPr>
              <a:t>¿</a:t>
            </a:r>
            <a:r>
              <a:rPr lang="es-ES" sz="1100" spc="400" dirty="0" smtClean="0">
                <a:solidFill>
                  <a:srgbClr val="71BFEB"/>
                </a:solidFill>
                <a:latin typeface="Montserrat Ultra Light" charset="0"/>
                <a:ea typeface="Montserrat Ultra Light" charset="0"/>
                <a:cs typeface="Montserrat Ultra Light" charset="0"/>
              </a:rPr>
              <a:t>PORQUÉ ES IMPORTANTE?</a:t>
            </a:r>
            <a:endParaRPr lang="es-ES_tradnl" sz="1100" spc="400" dirty="0">
              <a:solidFill>
                <a:srgbClr val="71BFEB"/>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4265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970150" y="0"/>
            <a:ext cx="5143500" cy="5143500"/>
          </a:xfrm>
          <a:prstGeom prst="rect">
            <a:avLst/>
          </a:prstGeom>
        </p:spPr>
      </p:pic>
      <p:sp>
        <p:nvSpPr>
          <p:cNvPr id="5" name="Google Shape;63;p14"/>
          <p:cNvSpPr/>
          <p:nvPr/>
        </p:nvSpPr>
        <p:spPr>
          <a:xfrm rot="-5400000">
            <a:off x="6421591" y="2422566"/>
            <a:ext cx="2843856" cy="2843856"/>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4;p14"/>
          <p:cNvSpPr/>
          <p:nvPr/>
        </p:nvSpPr>
        <p:spPr>
          <a:xfrm rot="-5400000">
            <a:off x="6544711" y="2601703"/>
            <a:ext cx="2843856" cy="2843856"/>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65;p14"/>
          <p:cNvPicPr preferRelativeResize="0"/>
          <p:nvPr/>
        </p:nvPicPr>
        <p:blipFill>
          <a:blip r:embed="rId4">
            <a:alphaModFix/>
          </a:blip>
          <a:stretch>
            <a:fillRect/>
          </a:stretch>
        </p:blipFill>
        <p:spPr>
          <a:xfrm>
            <a:off x="7662682" y="3971562"/>
            <a:ext cx="1176519" cy="797088"/>
          </a:xfrm>
          <a:prstGeom prst="rect">
            <a:avLst/>
          </a:prstGeom>
          <a:noFill/>
          <a:ln>
            <a:noFill/>
          </a:ln>
        </p:spPr>
      </p:pic>
      <p:sp>
        <p:nvSpPr>
          <p:cNvPr id="9" name="CuadroTexto 8"/>
          <p:cNvSpPr txBox="1"/>
          <p:nvPr/>
        </p:nvSpPr>
        <p:spPr>
          <a:xfrm>
            <a:off x="468510" y="390419"/>
            <a:ext cx="3251211" cy="261610"/>
          </a:xfrm>
          <a:prstGeom prst="rect">
            <a:avLst/>
          </a:prstGeom>
          <a:noFill/>
        </p:spPr>
        <p:txBody>
          <a:bodyPr wrap="none" rtlCol="0">
            <a:spAutoFit/>
          </a:bodyPr>
          <a:lstStyle/>
          <a:p>
            <a:r>
              <a:rPr lang="es-ES_tradnl" sz="1100" spc="400" dirty="0" smtClean="0">
                <a:solidFill>
                  <a:srgbClr val="71BFEB"/>
                </a:solidFill>
                <a:latin typeface="Montserrat Ultra Light" charset="0"/>
                <a:ea typeface="Montserrat Ultra Light" charset="0"/>
                <a:cs typeface="Montserrat Ultra Light" charset="0"/>
              </a:rPr>
              <a:t>¿</a:t>
            </a:r>
            <a:r>
              <a:rPr lang="es-ES" sz="1100" spc="400" dirty="0" smtClean="0">
                <a:solidFill>
                  <a:srgbClr val="71BFEB"/>
                </a:solidFill>
                <a:latin typeface="Montserrat Ultra Light" charset="0"/>
                <a:ea typeface="Montserrat Ultra Light" charset="0"/>
                <a:cs typeface="Montserrat Ultra Light" charset="0"/>
              </a:rPr>
              <a:t>PORQUÉ ES IMPORTANTE?</a:t>
            </a:r>
            <a:endParaRPr lang="es-ES_tradnl" sz="1100" spc="400" dirty="0">
              <a:solidFill>
                <a:srgbClr val="71BFEB"/>
              </a:solidFill>
              <a:latin typeface="Montserrat Ultra Light" charset="0"/>
              <a:ea typeface="Montserrat Ultra Light" charset="0"/>
              <a:cs typeface="Montserrat Ultra Light" charset="0"/>
            </a:endParaRPr>
          </a:p>
        </p:txBody>
      </p:sp>
      <p:sp>
        <p:nvSpPr>
          <p:cNvPr id="4" name="CuadroTexto 3"/>
          <p:cNvSpPr txBox="1"/>
          <p:nvPr/>
        </p:nvSpPr>
        <p:spPr>
          <a:xfrm>
            <a:off x="1218715" y="2217807"/>
            <a:ext cx="2501006" cy="707886"/>
          </a:xfrm>
          <a:prstGeom prst="rect">
            <a:avLst/>
          </a:prstGeom>
          <a:noFill/>
        </p:spPr>
        <p:txBody>
          <a:bodyPr wrap="none" rtlCol="0">
            <a:spAutoFit/>
          </a:bodyPr>
          <a:lstStyle/>
          <a:p>
            <a:r>
              <a:rPr lang="es-ES_tradnl" sz="4000" dirty="0" smtClean="0">
                <a:solidFill>
                  <a:schemeClr val="tx2"/>
                </a:solidFill>
                <a:latin typeface="Montserrat Ultra Light" charset="0"/>
                <a:ea typeface="Montserrat Ultra Light" charset="0"/>
                <a:cs typeface="Montserrat Ultra Light" charset="0"/>
              </a:rPr>
              <a:t>POSITIVA</a:t>
            </a:r>
            <a:endParaRPr lang="es-ES_tradnl" sz="4000" dirty="0">
              <a:solidFill>
                <a:schemeClr val="tx2"/>
              </a:solidFill>
              <a:latin typeface="Montserrat Ultra Light" charset="0"/>
              <a:ea typeface="Montserrat Ultra Light" charset="0"/>
              <a:cs typeface="Montserrat Ultra Light" charset="0"/>
            </a:endParaRPr>
          </a:p>
        </p:txBody>
      </p:sp>
      <p:sp>
        <p:nvSpPr>
          <p:cNvPr id="8" name="AutoShape 2" descr="magen relacionada"/>
          <p:cNvSpPr>
            <a:spLocks noChangeAspect="1" noChangeArrowheads="1"/>
          </p:cNvSpPr>
          <p:nvPr/>
        </p:nvSpPr>
        <p:spPr bwMode="auto">
          <a:xfrm>
            <a:off x="0" y="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5" name="CuadroTexto 14"/>
          <p:cNvSpPr txBox="1"/>
          <p:nvPr/>
        </p:nvSpPr>
        <p:spPr>
          <a:xfrm>
            <a:off x="5525008" y="2217807"/>
            <a:ext cx="2778325" cy="707886"/>
          </a:xfrm>
          <a:prstGeom prst="rect">
            <a:avLst/>
          </a:prstGeom>
          <a:noFill/>
        </p:spPr>
        <p:txBody>
          <a:bodyPr wrap="none" rtlCol="0">
            <a:spAutoFit/>
          </a:bodyPr>
          <a:lstStyle/>
          <a:p>
            <a:r>
              <a:rPr lang="es-ES_tradnl" sz="4000" smtClean="0">
                <a:solidFill>
                  <a:schemeClr val="tx2"/>
                </a:solidFill>
                <a:latin typeface="Montserrat Ultra Light" charset="0"/>
                <a:ea typeface="Montserrat Ultra Light" charset="0"/>
                <a:cs typeface="Montserrat Ultra Light" charset="0"/>
              </a:rPr>
              <a:t>NEGATIVA</a:t>
            </a:r>
            <a:endParaRPr lang="es-ES_tradnl" sz="4000" dirty="0">
              <a:solidFill>
                <a:schemeClr val="tx2"/>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84396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8" name="CuadroTexto 7"/>
          <p:cNvSpPr txBox="1"/>
          <p:nvPr/>
        </p:nvSpPr>
        <p:spPr>
          <a:xfrm>
            <a:off x="2136856" y="993146"/>
            <a:ext cx="4664466" cy="1631216"/>
          </a:xfrm>
          <a:prstGeom prst="rect">
            <a:avLst/>
          </a:prstGeom>
          <a:noFill/>
        </p:spPr>
        <p:txBody>
          <a:bodyPr wrap="square" rtlCol="0">
            <a:spAutoFit/>
          </a:bodyPr>
          <a:lstStyle/>
          <a:p>
            <a:pPr algn="ctr"/>
            <a:r>
              <a:rPr lang="es-ES_tradnl" sz="10000" dirty="0" smtClean="0">
                <a:solidFill>
                  <a:schemeClr val="tx2"/>
                </a:solidFill>
                <a:latin typeface="Montserrat Ultra Light" charset="0"/>
                <a:ea typeface="Montserrat Ultra Light" charset="0"/>
                <a:cs typeface="Montserrat Ultra Light" charset="0"/>
              </a:rPr>
              <a:t>“</a:t>
            </a:r>
            <a:endParaRPr lang="es-ES_tradnl" sz="10000" dirty="0">
              <a:solidFill>
                <a:schemeClr val="tx2"/>
              </a:solidFill>
              <a:latin typeface="Montserrat Ultra Light" charset="0"/>
              <a:ea typeface="Montserrat Ultra Light" charset="0"/>
              <a:cs typeface="Montserrat Ultra Light" charset="0"/>
            </a:endParaRPr>
          </a:p>
        </p:txBody>
      </p:sp>
      <p:sp>
        <p:nvSpPr>
          <p:cNvPr id="5" name="CuadroTexto 4"/>
          <p:cNvSpPr txBox="1"/>
          <p:nvPr/>
        </p:nvSpPr>
        <p:spPr>
          <a:xfrm>
            <a:off x="2013736" y="1719185"/>
            <a:ext cx="4664466" cy="1508105"/>
          </a:xfrm>
          <a:prstGeom prst="rect">
            <a:avLst/>
          </a:prstGeom>
          <a:noFill/>
        </p:spPr>
        <p:txBody>
          <a:bodyPr wrap="square" rtlCol="0">
            <a:spAutoFit/>
          </a:bodyPr>
          <a:lstStyle/>
          <a:p>
            <a:pPr algn="ctr"/>
            <a:r>
              <a:rPr lang="es-ES_tradnl" sz="3000" dirty="0">
                <a:solidFill>
                  <a:srgbClr val="144C76"/>
                </a:solidFill>
                <a:latin typeface="Montserrat Ultra Light" charset="0"/>
                <a:ea typeface="Montserrat Ultra Light" charset="0"/>
                <a:cs typeface="Montserrat Ultra Light" charset="0"/>
              </a:rPr>
              <a:t>P</a:t>
            </a:r>
            <a:r>
              <a:rPr lang="es-ES_tradnl" sz="3000" dirty="0" smtClean="0">
                <a:solidFill>
                  <a:srgbClr val="144C76"/>
                </a:solidFill>
                <a:latin typeface="Montserrat Ultra Light" charset="0"/>
                <a:ea typeface="Montserrat Ultra Light" charset="0"/>
                <a:cs typeface="Montserrat Ultra Light" charset="0"/>
              </a:rPr>
              <a:t>ara </a:t>
            </a:r>
            <a:r>
              <a:rPr lang="es-ES_tradnl" sz="3200" b="1" dirty="0">
                <a:solidFill>
                  <a:srgbClr val="144C76"/>
                </a:solidFill>
                <a:latin typeface="Montserrat Semi" charset="0"/>
                <a:ea typeface="Montserrat Semi" charset="0"/>
                <a:cs typeface="Montserrat Semi" charset="0"/>
              </a:rPr>
              <a:t>seducir</a:t>
            </a:r>
            <a:r>
              <a:rPr lang="es-ES_tradnl" sz="3000" dirty="0">
                <a:solidFill>
                  <a:srgbClr val="144C76"/>
                </a:solidFill>
                <a:latin typeface="Montserrat Ultra Light" charset="0"/>
                <a:ea typeface="Montserrat Ultra Light" charset="0"/>
                <a:cs typeface="Montserrat Ultra Light" charset="0"/>
              </a:rPr>
              <a:t> a tu audiencia y </a:t>
            </a:r>
            <a:r>
              <a:rPr lang="es-ES_tradnl" sz="3000" b="1" dirty="0">
                <a:solidFill>
                  <a:srgbClr val="144C76"/>
                </a:solidFill>
                <a:latin typeface="Montserrat Semi" charset="0"/>
                <a:ea typeface="Montserrat Semi" charset="0"/>
                <a:cs typeface="Montserrat Semi" charset="0"/>
              </a:rPr>
              <a:t>transmitir</a:t>
            </a:r>
            <a:r>
              <a:rPr lang="es-ES_tradnl" sz="3000" dirty="0">
                <a:solidFill>
                  <a:srgbClr val="144C76"/>
                </a:solidFill>
                <a:latin typeface="Montserrat Ultra Light" charset="0"/>
                <a:ea typeface="Montserrat Ultra Light" charset="0"/>
                <a:cs typeface="Montserrat Ultra Light" charset="0"/>
              </a:rPr>
              <a:t> los valores de tu marca. </a:t>
            </a:r>
          </a:p>
        </p:txBody>
      </p:sp>
      <p:sp>
        <p:nvSpPr>
          <p:cNvPr id="6" name="CuadroTexto 5"/>
          <p:cNvSpPr txBox="1"/>
          <p:nvPr/>
        </p:nvSpPr>
        <p:spPr>
          <a:xfrm>
            <a:off x="468510" y="390419"/>
            <a:ext cx="3251211" cy="261610"/>
          </a:xfrm>
          <a:prstGeom prst="rect">
            <a:avLst/>
          </a:prstGeom>
          <a:noFill/>
        </p:spPr>
        <p:txBody>
          <a:bodyPr wrap="none" rtlCol="0">
            <a:spAutoFit/>
          </a:bodyPr>
          <a:lstStyle/>
          <a:p>
            <a:r>
              <a:rPr lang="es-ES_tradnl" sz="1100" spc="400" dirty="0" smtClean="0">
                <a:solidFill>
                  <a:srgbClr val="71BFEB"/>
                </a:solidFill>
                <a:latin typeface="Montserrat Ultra Light" charset="0"/>
                <a:ea typeface="Montserrat Ultra Light" charset="0"/>
                <a:cs typeface="Montserrat Ultra Light" charset="0"/>
              </a:rPr>
              <a:t>¿</a:t>
            </a:r>
            <a:r>
              <a:rPr lang="es-ES" sz="1100" spc="400" dirty="0" smtClean="0">
                <a:solidFill>
                  <a:srgbClr val="71BFEB"/>
                </a:solidFill>
                <a:latin typeface="Montserrat Ultra Light" charset="0"/>
                <a:ea typeface="Montserrat Ultra Light" charset="0"/>
                <a:cs typeface="Montserrat Ultra Light" charset="0"/>
              </a:rPr>
              <a:t>PORQUÉ ES IMPORTANTE?</a:t>
            </a:r>
            <a:endParaRPr lang="es-ES_tradnl" sz="1100" spc="400" dirty="0">
              <a:solidFill>
                <a:srgbClr val="71BFEB"/>
              </a:solidFill>
              <a:latin typeface="Montserrat Ultra Light" charset="0"/>
              <a:ea typeface="Montserrat Ultra Light" charset="0"/>
              <a:cs typeface="Montserrat Ultra Light" charset="0"/>
            </a:endParaRPr>
          </a:p>
        </p:txBody>
      </p:sp>
      <p:sp>
        <p:nvSpPr>
          <p:cNvPr id="9" name="CuadroTexto 8"/>
          <p:cNvSpPr txBox="1"/>
          <p:nvPr/>
        </p:nvSpPr>
        <p:spPr>
          <a:xfrm>
            <a:off x="2136856" y="3162329"/>
            <a:ext cx="4664466" cy="1631216"/>
          </a:xfrm>
          <a:prstGeom prst="rect">
            <a:avLst/>
          </a:prstGeom>
          <a:noFill/>
        </p:spPr>
        <p:txBody>
          <a:bodyPr wrap="square" rtlCol="0">
            <a:spAutoFit/>
          </a:bodyPr>
          <a:lstStyle/>
          <a:p>
            <a:pPr algn="ctr"/>
            <a:r>
              <a:rPr lang="es-ES_tradnl" sz="10000" smtClean="0">
                <a:solidFill>
                  <a:schemeClr val="tx2"/>
                </a:solidFill>
                <a:latin typeface="Montserrat Ultra Light" charset="0"/>
                <a:ea typeface="Montserrat Ultra Light" charset="0"/>
                <a:cs typeface="Montserrat Ultra Light" charset="0"/>
              </a:rPr>
              <a:t>”</a:t>
            </a:r>
            <a:endParaRPr lang="es-ES_tradnl" sz="10000" dirty="0">
              <a:solidFill>
                <a:schemeClr val="tx2"/>
              </a:solidFill>
              <a:latin typeface="Montserrat Ultra Light" charset="0"/>
              <a:ea typeface="Montserrat Ultra Light" charset="0"/>
              <a:cs typeface="Montserrat Ultra Light" charset="0"/>
            </a:endParaRPr>
          </a:p>
        </p:txBody>
      </p:sp>
      <p:sp>
        <p:nvSpPr>
          <p:cNvPr id="10" name="Google Shape;63;p14"/>
          <p:cNvSpPr/>
          <p:nvPr/>
        </p:nvSpPr>
        <p:spPr>
          <a:xfrm rot="-5400000">
            <a:off x="6421591" y="2422566"/>
            <a:ext cx="2843856" cy="2843856"/>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p14"/>
          <p:cNvSpPr/>
          <p:nvPr/>
        </p:nvSpPr>
        <p:spPr>
          <a:xfrm rot="-5400000">
            <a:off x="6544711" y="2601703"/>
            <a:ext cx="2843856" cy="2843856"/>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65;p14"/>
          <p:cNvPicPr preferRelativeResize="0"/>
          <p:nvPr/>
        </p:nvPicPr>
        <p:blipFill>
          <a:blip r:embed="rId3">
            <a:alphaModFix/>
          </a:blip>
          <a:stretch>
            <a:fillRect/>
          </a:stretch>
        </p:blipFill>
        <p:spPr>
          <a:xfrm>
            <a:off x="7662682" y="3971562"/>
            <a:ext cx="1176519" cy="797088"/>
          </a:xfrm>
          <a:prstGeom prst="rect">
            <a:avLst/>
          </a:prstGeom>
          <a:noFill/>
          <a:ln>
            <a:noFill/>
          </a:ln>
        </p:spPr>
      </p:pic>
    </p:spTree>
    <p:extLst>
      <p:ext uri="{BB962C8B-B14F-4D97-AF65-F5344CB8AC3E}">
        <p14:creationId xmlns:p14="http://schemas.microsoft.com/office/powerpoint/2010/main" val="1899636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 y="-119253"/>
            <a:ext cx="9153546" cy="6466980"/>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pic>
        <p:nvPicPr>
          <p:cNvPr id="8" name="Imagen 7"/>
          <p:cNvPicPr>
            <a:picLocks noChangeAspect="1"/>
          </p:cNvPicPr>
          <p:nvPr/>
        </p:nvPicPr>
        <p:blipFill>
          <a:blip r:embed="rId5"/>
          <a:stretch>
            <a:fillRect/>
          </a:stretch>
        </p:blipFill>
        <p:spPr>
          <a:xfrm>
            <a:off x="2235723" y="359596"/>
            <a:ext cx="900000" cy="899998"/>
          </a:xfrm>
          <a:prstGeom prst="rect">
            <a:avLst/>
          </a:prstGeom>
        </p:spPr>
      </p:pic>
      <p:pic>
        <p:nvPicPr>
          <p:cNvPr id="9" name="Imagen 8"/>
          <p:cNvPicPr>
            <a:picLocks noChangeAspect="1"/>
          </p:cNvPicPr>
          <p:nvPr/>
        </p:nvPicPr>
        <p:blipFill>
          <a:blip r:embed="rId6"/>
          <a:stretch>
            <a:fillRect/>
          </a:stretch>
        </p:blipFill>
        <p:spPr>
          <a:xfrm>
            <a:off x="1532257" y="1418669"/>
            <a:ext cx="900000" cy="900000"/>
          </a:xfrm>
          <a:prstGeom prst="rect">
            <a:avLst/>
          </a:prstGeom>
        </p:spPr>
      </p:pic>
      <p:pic>
        <p:nvPicPr>
          <p:cNvPr id="10" name="Imagen 9"/>
          <p:cNvPicPr>
            <a:picLocks noChangeAspect="1"/>
          </p:cNvPicPr>
          <p:nvPr/>
        </p:nvPicPr>
        <p:blipFill>
          <a:blip r:embed="rId7"/>
          <a:stretch>
            <a:fillRect/>
          </a:stretch>
        </p:blipFill>
        <p:spPr>
          <a:xfrm>
            <a:off x="1583543" y="2682372"/>
            <a:ext cx="900000" cy="900000"/>
          </a:xfrm>
          <a:prstGeom prst="rect">
            <a:avLst/>
          </a:prstGeom>
        </p:spPr>
      </p:pic>
      <p:pic>
        <p:nvPicPr>
          <p:cNvPr id="2" name="Imagen 1"/>
          <p:cNvPicPr>
            <a:picLocks noChangeAspect="1"/>
          </p:cNvPicPr>
          <p:nvPr/>
        </p:nvPicPr>
        <p:blipFill>
          <a:blip r:embed="rId8"/>
          <a:stretch>
            <a:fillRect/>
          </a:stretch>
        </p:blipFill>
        <p:spPr>
          <a:xfrm>
            <a:off x="6315395" y="2786073"/>
            <a:ext cx="900002" cy="900000"/>
          </a:xfrm>
          <a:prstGeom prst="rect">
            <a:avLst/>
          </a:prstGeom>
        </p:spPr>
      </p:pic>
      <p:pic>
        <p:nvPicPr>
          <p:cNvPr id="4" name="Imagen 3"/>
          <p:cNvPicPr>
            <a:picLocks noChangeAspect="1"/>
          </p:cNvPicPr>
          <p:nvPr/>
        </p:nvPicPr>
        <p:blipFill>
          <a:blip r:embed="rId9"/>
          <a:stretch>
            <a:fillRect/>
          </a:stretch>
        </p:blipFill>
        <p:spPr>
          <a:xfrm>
            <a:off x="2105461" y="3917292"/>
            <a:ext cx="900000" cy="900000"/>
          </a:xfrm>
          <a:prstGeom prst="rect">
            <a:avLst/>
          </a:prstGeom>
        </p:spPr>
      </p:pic>
      <p:pic>
        <p:nvPicPr>
          <p:cNvPr id="5" name="Imagen 4"/>
          <p:cNvPicPr>
            <a:picLocks noChangeAspect="1"/>
          </p:cNvPicPr>
          <p:nvPr/>
        </p:nvPicPr>
        <p:blipFill>
          <a:blip r:embed="rId10"/>
          <a:stretch>
            <a:fillRect/>
          </a:stretch>
        </p:blipFill>
        <p:spPr>
          <a:xfrm>
            <a:off x="6456272" y="1569911"/>
            <a:ext cx="900000" cy="900000"/>
          </a:xfrm>
          <a:prstGeom prst="rect">
            <a:avLst/>
          </a:prstGeom>
        </p:spPr>
      </p:pic>
      <p:pic>
        <p:nvPicPr>
          <p:cNvPr id="6" name="Imagen 5"/>
          <p:cNvPicPr>
            <a:picLocks noChangeAspect="1"/>
          </p:cNvPicPr>
          <p:nvPr/>
        </p:nvPicPr>
        <p:blipFill>
          <a:blip r:embed="rId11"/>
          <a:stretch>
            <a:fillRect/>
          </a:stretch>
        </p:blipFill>
        <p:spPr>
          <a:xfrm>
            <a:off x="5957864" y="431512"/>
            <a:ext cx="900000" cy="900000"/>
          </a:xfrm>
          <a:prstGeom prst="rect">
            <a:avLst/>
          </a:prstGeom>
        </p:spPr>
      </p:pic>
    </p:spTree>
    <p:extLst>
      <p:ext uri="{BB962C8B-B14F-4D97-AF65-F5344CB8AC3E}">
        <p14:creationId xmlns:p14="http://schemas.microsoft.com/office/powerpoint/2010/main" val="93069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5086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467" y="0"/>
            <a:ext cx="5143500" cy="5143500"/>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6" name="CuadroTexto 5"/>
          <p:cNvSpPr txBox="1"/>
          <p:nvPr/>
        </p:nvSpPr>
        <p:spPr>
          <a:xfrm>
            <a:off x="468510" y="390419"/>
            <a:ext cx="3478837" cy="261610"/>
          </a:xfrm>
          <a:prstGeom prst="rect">
            <a:avLst/>
          </a:prstGeom>
          <a:noFill/>
        </p:spPr>
        <p:txBody>
          <a:bodyPr wrap="none" rtlCol="0">
            <a:spAutoFit/>
          </a:bodyPr>
          <a:lstStyle/>
          <a:p>
            <a:r>
              <a:rPr lang="es-ES" sz="1100" spc="400" dirty="0" smtClean="0">
                <a:solidFill>
                  <a:srgbClr val="71BFEB"/>
                </a:solidFill>
                <a:latin typeface="Montserrat Ultra Light" charset="0"/>
                <a:ea typeface="Montserrat Ultra Light" charset="0"/>
                <a:cs typeface="Montserrat Ultra Light" charset="0"/>
              </a:rPr>
              <a:t>PROCESOS Y METODOLOGÍAS</a:t>
            </a:r>
            <a:endParaRPr lang="es-ES_tradnl" sz="1100" spc="400" dirty="0">
              <a:solidFill>
                <a:srgbClr val="71BFEB"/>
              </a:solidFill>
              <a:latin typeface="Montserrat Ultra Light" charset="0"/>
              <a:ea typeface="Montserrat Ultra Light" charset="0"/>
              <a:cs typeface="Montserrat Ultra Light" charset="0"/>
            </a:endParaRPr>
          </a:p>
        </p:txBody>
      </p:sp>
      <p:sp>
        <p:nvSpPr>
          <p:cNvPr id="9" name="CuadroTexto 8"/>
          <p:cNvSpPr txBox="1"/>
          <p:nvPr/>
        </p:nvSpPr>
        <p:spPr>
          <a:xfrm>
            <a:off x="-75556" y="2184361"/>
            <a:ext cx="4709470" cy="584775"/>
          </a:xfrm>
          <a:prstGeom prst="rect">
            <a:avLst/>
          </a:prstGeom>
          <a:noFill/>
        </p:spPr>
        <p:txBody>
          <a:bodyPr wrap="square" rtlCol="0">
            <a:spAutoFit/>
          </a:bodyPr>
          <a:lstStyle/>
          <a:p>
            <a:pPr algn="r"/>
            <a:r>
              <a:rPr lang="es-ES_tradnl" sz="3200" dirty="0" smtClean="0">
                <a:solidFill>
                  <a:srgbClr val="144C76"/>
                </a:solidFill>
                <a:latin typeface="Montserrat Ultra Light" charset="0"/>
                <a:ea typeface="Montserrat Ultra Light" charset="0"/>
                <a:cs typeface="Montserrat Ultra Light" charset="0"/>
              </a:rPr>
              <a:t>¡Vamos a </a:t>
            </a:r>
            <a:r>
              <a:rPr lang="es-ES_tradnl" sz="3200" b="1" dirty="0" smtClean="0">
                <a:solidFill>
                  <a:srgbClr val="144C76"/>
                </a:solidFill>
                <a:latin typeface="Montserrat Semi" charset="0"/>
                <a:ea typeface="Montserrat Semi" charset="0"/>
                <a:cs typeface="Montserrat Semi" charset="0"/>
              </a:rPr>
              <a:t>diseñar!</a:t>
            </a:r>
            <a:endParaRPr lang="es-ES_tradnl" sz="3200" dirty="0" smtClean="0">
              <a:solidFill>
                <a:srgbClr val="144C76"/>
              </a:solidFill>
              <a:latin typeface="Montserrat Ultra Light" charset="0"/>
              <a:ea typeface="Montserrat Ultra Light" charset="0"/>
              <a:cs typeface="Montserrat Ultra Light" charset="0"/>
            </a:endParaRPr>
          </a:p>
        </p:txBody>
      </p:sp>
      <p:pic>
        <p:nvPicPr>
          <p:cNvPr id="7" name="Imagen 6"/>
          <p:cNvPicPr>
            <a:picLocks noChangeAspect="1"/>
          </p:cNvPicPr>
          <p:nvPr/>
        </p:nvPicPr>
        <p:blipFill>
          <a:blip r:embed="rId5"/>
          <a:stretch>
            <a:fillRect/>
          </a:stretch>
        </p:blipFill>
        <p:spPr>
          <a:xfrm>
            <a:off x="2086328" y="1912312"/>
            <a:ext cx="1441411" cy="1318875"/>
          </a:xfrm>
          <a:prstGeom prst="rect">
            <a:avLst/>
          </a:prstGeom>
        </p:spPr>
      </p:pic>
    </p:spTree>
    <p:extLst>
      <p:ext uri="{BB962C8B-B14F-4D97-AF65-F5344CB8AC3E}">
        <p14:creationId xmlns:p14="http://schemas.microsoft.com/office/powerpoint/2010/main" val="46918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902216"/>
            <a:ext cx="7837714" cy="3378778"/>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6" name="CuadroTexto 5"/>
          <p:cNvSpPr txBox="1"/>
          <p:nvPr/>
        </p:nvSpPr>
        <p:spPr>
          <a:xfrm>
            <a:off x="468510" y="390419"/>
            <a:ext cx="3478837" cy="261610"/>
          </a:xfrm>
          <a:prstGeom prst="rect">
            <a:avLst/>
          </a:prstGeom>
          <a:noFill/>
        </p:spPr>
        <p:txBody>
          <a:bodyPr wrap="none" rtlCol="0">
            <a:spAutoFit/>
          </a:bodyPr>
          <a:lstStyle/>
          <a:p>
            <a:r>
              <a:rPr lang="es-ES" sz="1100" spc="400" dirty="0" smtClean="0">
                <a:solidFill>
                  <a:srgbClr val="71BFEB"/>
                </a:solidFill>
                <a:latin typeface="Montserrat Ultra Light" charset="0"/>
                <a:ea typeface="Montserrat Ultra Light" charset="0"/>
                <a:cs typeface="Montserrat Ultra Light" charset="0"/>
              </a:rPr>
              <a:t>PROCESOS Y METODOLOGÍAS</a:t>
            </a:r>
            <a:endParaRPr lang="es-ES_tradnl" sz="1100" spc="400" dirty="0">
              <a:solidFill>
                <a:srgbClr val="71BFEB"/>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605037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04" y="791311"/>
            <a:ext cx="7193496" cy="3644832"/>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6" name="CuadroTexto 5"/>
          <p:cNvSpPr txBox="1"/>
          <p:nvPr/>
        </p:nvSpPr>
        <p:spPr>
          <a:xfrm>
            <a:off x="468510" y="390419"/>
            <a:ext cx="3478837" cy="261610"/>
          </a:xfrm>
          <a:prstGeom prst="rect">
            <a:avLst/>
          </a:prstGeom>
          <a:noFill/>
        </p:spPr>
        <p:txBody>
          <a:bodyPr wrap="none" rtlCol="0">
            <a:spAutoFit/>
          </a:bodyPr>
          <a:lstStyle/>
          <a:p>
            <a:r>
              <a:rPr lang="es-ES" sz="1100" spc="400" dirty="0" smtClean="0">
                <a:solidFill>
                  <a:srgbClr val="71BFEB"/>
                </a:solidFill>
                <a:latin typeface="Montserrat Ultra Light" charset="0"/>
                <a:ea typeface="Montserrat Ultra Light" charset="0"/>
                <a:cs typeface="Montserrat Ultra Light" charset="0"/>
              </a:rPr>
              <a:t>PROCESOS Y METODOLOGÍAS</a:t>
            </a:r>
            <a:endParaRPr lang="es-ES_tradnl" sz="1100" spc="400" dirty="0">
              <a:solidFill>
                <a:srgbClr val="71BFEB"/>
              </a:solidFill>
              <a:latin typeface="Montserrat Ultra Light" charset="0"/>
              <a:ea typeface="Montserrat Ultra Light" charset="0"/>
              <a:cs typeface="Montserrat Ultra Light" charset="0"/>
            </a:endParaRPr>
          </a:p>
        </p:txBody>
      </p:sp>
      <p:sp>
        <p:nvSpPr>
          <p:cNvPr id="11" name="CuadroTexto 10"/>
          <p:cNvSpPr txBox="1"/>
          <p:nvPr/>
        </p:nvSpPr>
        <p:spPr>
          <a:xfrm>
            <a:off x="621477" y="934304"/>
            <a:ext cx="8217724" cy="307777"/>
          </a:xfrm>
          <a:prstGeom prst="rect">
            <a:avLst/>
          </a:prstGeom>
          <a:noFill/>
        </p:spPr>
        <p:txBody>
          <a:bodyPr wrap="square" rtlCol="0">
            <a:spAutoFit/>
          </a:bodyPr>
          <a:lstStyle/>
          <a:p>
            <a:pPr algn="ctr"/>
            <a:r>
              <a:rPr lang="es-ES_tradnl" dirty="0" smtClean="0">
                <a:solidFill>
                  <a:srgbClr val="144C76"/>
                </a:solidFill>
                <a:latin typeface="Montserrat Ultra Light" charset="0"/>
                <a:ea typeface="Montserrat Ultra Light" charset="0"/>
                <a:cs typeface="Montserrat Ultra Light" charset="0"/>
              </a:rPr>
              <a:t>¡Cuando un usuario </a:t>
            </a:r>
            <a:r>
              <a:rPr lang="es-ES_tradnl" dirty="0" err="1" smtClean="0">
                <a:solidFill>
                  <a:srgbClr val="144C76"/>
                </a:solidFill>
                <a:latin typeface="Montserrat Ultra Light" charset="0"/>
                <a:ea typeface="Montserrat Ultra Light" charset="0"/>
                <a:cs typeface="Montserrat Ultra Light" charset="0"/>
              </a:rPr>
              <a:t>interact</a:t>
            </a:r>
            <a:r>
              <a:rPr lang="es-ES" dirty="0" err="1" smtClean="0">
                <a:solidFill>
                  <a:srgbClr val="144C76"/>
                </a:solidFill>
                <a:latin typeface="Montserrat Ultra Light" charset="0"/>
                <a:ea typeface="Montserrat Ultra Light" charset="0"/>
                <a:cs typeface="Montserrat Ultra Light" charset="0"/>
              </a:rPr>
              <a:t>úa</a:t>
            </a:r>
            <a:r>
              <a:rPr lang="es-ES" dirty="0" smtClean="0">
                <a:solidFill>
                  <a:srgbClr val="144C76"/>
                </a:solidFill>
                <a:latin typeface="Montserrat Ultra Light" charset="0"/>
                <a:ea typeface="Montserrat Ultra Light" charset="0"/>
                <a:cs typeface="Montserrat Ultra Light" charset="0"/>
              </a:rPr>
              <a:t> con un sistema, necesita saber si la interacción fue exitosa!</a:t>
            </a:r>
            <a:endParaRPr lang="es-ES_tradnl" dirty="0" smtClean="0">
              <a:solidFill>
                <a:srgbClr val="144C76"/>
              </a:solidFill>
              <a:latin typeface="Montserrat Ultra Light" charset="0"/>
              <a:ea typeface="Montserrat Ultra Light" charset="0"/>
              <a:cs typeface="Montserrat Ultra Light" charset="0"/>
            </a:endParaRPr>
          </a:p>
        </p:txBody>
      </p:sp>
      <p:sp>
        <p:nvSpPr>
          <p:cNvPr id="12" name="CuadroTexto 11"/>
          <p:cNvSpPr txBox="1"/>
          <p:nvPr/>
        </p:nvSpPr>
        <p:spPr>
          <a:xfrm>
            <a:off x="1615043" y="4365867"/>
            <a:ext cx="7224157" cy="307777"/>
          </a:xfrm>
          <a:prstGeom prst="rect">
            <a:avLst/>
          </a:prstGeom>
          <a:noFill/>
        </p:spPr>
        <p:txBody>
          <a:bodyPr wrap="square" rtlCol="0">
            <a:spAutoFit/>
          </a:bodyPr>
          <a:lstStyle/>
          <a:p>
            <a:r>
              <a:rPr lang="es-ES" smtClean="0">
                <a:solidFill>
                  <a:srgbClr val="144C76"/>
                </a:solidFill>
                <a:latin typeface="Montserrat Ultra Light" charset="0"/>
                <a:ea typeface="Montserrat Ultra Light" charset="0"/>
                <a:cs typeface="Montserrat Ultra Light" charset="0"/>
              </a:rPr>
              <a:t>FALTA DE CONOCIMIENTO = FALTA DE CONTROL</a:t>
            </a:r>
            <a:endParaRPr lang="es-ES_tradnl" dirty="0" smtClean="0">
              <a:solidFill>
                <a:srgbClr val="144C76"/>
              </a:solidFill>
              <a:latin typeface="Montserrat Ultra Light" charset="0"/>
              <a:ea typeface="Montserrat Ultra Light" charset="0"/>
              <a:cs typeface="Montserrat Ultra Light" charset="0"/>
            </a:endParaRPr>
          </a:p>
        </p:txBody>
      </p:sp>
      <p:sp>
        <p:nvSpPr>
          <p:cNvPr id="7" name="CuadroTexto 6"/>
          <p:cNvSpPr txBox="1"/>
          <p:nvPr/>
        </p:nvSpPr>
        <p:spPr>
          <a:xfrm>
            <a:off x="1158234" y="4775915"/>
            <a:ext cx="4926349" cy="200055"/>
          </a:xfrm>
          <a:prstGeom prst="rect">
            <a:avLst/>
          </a:prstGeom>
          <a:noFill/>
        </p:spPr>
        <p:txBody>
          <a:bodyPr wrap="none" rtlCol="0">
            <a:spAutoFit/>
          </a:bodyPr>
          <a:lstStyle/>
          <a:p>
            <a:r>
              <a:rPr lang="es-ES_tradnl" sz="700" dirty="0" smtClean="0">
                <a:solidFill>
                  <a:schemeClr val="bg1">
                    <a:lumMod val="75000"/>
                  </a:schemeClr>
                </a:solidFill>
              </a:rPr>
              <a:t>Contenido tomado de </a:t>
            </a:r>
            <a:r>
              <a:rPr lang="es-ES_tradnl" sz="700" dirty="0" err="1">
                <a:solidFill>
                  <a:schemeClr val="bg1">
                    <a:lumMod val="75000"/>
                  </a:schemeClr>
                </a:solidFill>
              </a:rPr>
              <a:t>p</a:t>
            </a:r>
            <a:r>
              <a:rPr lang="es-ES_tradnl" sz="700" dirty="0" err="1" smtClean="0">
                <a:solidFill>
                  <a:schemeClr val="bg1">
                    <a:lumMod val="75000"/>
                  </a:schemeClr>
                </a:solidFill>
              </a:rPr>
              <a:t>resentaci</a:t>
            </a:r>
            <a:r>
              <a:rPr lang="es-ES" sz="700" dirty="0" err="1" smtClean="0">
                <a:solidFill>
                  <a:schemeClr val="bg1">
                    <a:lumMod val="75000"/>
                  </a:schemeClr>
                </a:solidFill>
              </a:rPr>
              <a:t>ón</a:t>
            </a:r>
            <a:r>
              <a:rPr lang="es-ES" sz="700" dirty="0" smtClean="0">
                <a:solidFill>
                  <a:schemeClr val="bg1">
                    <a:lumMod val="75000"/>
                  </a:schemeClr>
                </a:solidFill>
              </a:rPr>
              <a:t> BP </a:t>
            </a:r>
            <a:r>
              <a:rPr lang="mr-IN" sz="700" dirty="0" smtClean="0">
                <a:solidFill>
                  <a:schemeClr val="bg1">
                    <a:lumMod val="75000"/>
                  </a:schemeClr>
                </a:solidFill>
              </a:rPr>
              <a:t>–</a:t>
            </a:r>
            <a:r>
              <a:rPr lang="es-ES" sz="700" dirty="0" smtClean="0">
                <a:solidFill>
                  <a:schemeClr val="bg1">
                    <a:lumMod val="75000"/>
                  </a:schemeClr>
                </a:solidFill>
              </a:rPr>
              <a:t> Noviembre 2019 </a:t>
            </a:r>
            <a:r>
              <a:rPr lang="mr-IN" sz="700" dirty="0" smtClean="0">
                <a:solidFill>
                  <a:schemeClr val="bg1">
                    <a:lumMod val="75000"/>
                  </a:schemeClr>
                </a:solidFill>
              </a:rPr>
              <a:t>–</a:t>
            </a:r>
            <a:r>
              <a:rPr lang="es-ES" sz="700" dirty="0" smtClean="0">
                <a:solidFill>
                  <a:schemeClr val="bg1">
                    <a:lumMod val="75000"/>
                  </a:schemeClr>
                </a:solidFill>
              </a:rPr>
              <a:t> 18 consejos para mejorar la Usabilidad e Interacción visual</a:t>
            </a:r>
            <a:endParaRPr lang="es-ES_tradnl" sz="700" dirty="0">
              <a:solidFill>
                <a:schemeClr val="bg1">
                  <a:lumMod val="75000"/>
                </a:schemeClr>
              </a:solidFill>
            </a:endParaRPr>
          </a:p>
        </p:txBody>
      </p:sp>
    </p:spTree>
    <p:extLst>
      <p:ext uri="{BB962C8B-B14F-4D97-AF65-F5344CB8AC3E}">
        <p14:creationId xmlns:p14="http://schemas.microsoft.com/office/powerpoint/2010/main" val="19195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9392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13574" y="1104404"/>
            <a:ext cx="7364352" cy="2945740"/>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2560316"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¿ES WORDPRESS UX?</a:t>
            </a:r>
            <a:endParaRPr lang="es-ES_tradnl" sz="1100" spc="400" dirty="0">
              <a:solidFill>
                <a:srgbClr val="71BFEB"/>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729718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9377"/>
            <a:ext cx="9144000" cy="5230176"/>
          </a:xfrm>
          <a:prstGeom prst="rect">
            <a:avLst/>
          </a:prstGeom>
        </p:spPr>
      </p:pic>
    </p:spTree>
    <p:extLst>
      <p:ext uri="{BB962C8B-B14F-4D97-AF65-F5344CB8AC3E}">
        <p14:creationId xmlns:p14="http://schemas.microsoft.com/office/powerpoint/2010/main" val="493498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797" y="926275"/>
            <a:ext cx="5438204" cy="3470563"/>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2560316"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¿ES WORDPRESS UX?</a:t>
            </a:r>
            <a:endParaRPr lang="es-ES_tradnl" sz="1100" spc="400" dirty="0">
              <a:solidFill>
                <a:srgbClr val="71BFEB"/>
              </a:solidFill>
              <a:latin typeface="Montserrat Ultra Light" charset="0"/>
              <a:ea typeface="Montserrat Ultra Light" charset="0"/>
              <a:cs typeface="Montserrat Ultra Light" charset="0"/>
            </a:endParaRPr>
          </a:p>
        </p:txBody>
      </p:sp>
      <p:sp>
        <p:nvSpPr>
          <p:cNvPr id="8" name="CuadroTexto 7"/>
          <p:cNvSpPr txBox="1"/>
          <p:nvPr/>
        </p:nvSpPr>
        <p:spPr>
          <a:xfrm>
            <a:off x="662742" y="3521041"/>
            <a:ext cx="2013435" cy="830997"/>
          </a:xfrm>
          <a:prstGeom prst="rect">
            <a:avLst/>
          </a:prstGeom>
          <a:noFill/>
        </p:spPr>
        <p:txBody>
          <a:bodyPr wrap="square" rtlCol="0">
            <a:spAutoFit/>
          </a:bodyPr>
          <a:lstStyle/>
          <a:p>
            <a:pPr algn="r"/>
            <a:r>
              <a:rPr lang="es-ES_tradnl" sz="1600" b="1" dirty="0" smtClean="0">
                <a:solidFill>
                  <a:srgbClr val="144C76"/>
                </a:solidFill>
                <a:latin typeface="Montserrat Semi" charset="0"/>
                <a:ea typeface="Montserrat Semi" charset="0"/>
                <a:cs typeface="Montserrat Semi" charset="0"/>
              </a:rPr>
              <a:t>27 de mayo 2003</a:t>
            </a:r>
          </a:p>
          <a:p>
            <a:pPr algn="r"/>
            <a:r>
              <a:rPr lang="es-ES_tradnl" sz="1600" dirty="0" smtClean="0">
                <a:solidFill>
                  <a:srgbClr val="144C76"/>
                </a:solidFill>
                <a:latin typeface="Montserrat Ultra Light" charset="0"/>
                <a:ea typeface="Montserrat Ultra Light" charset="0"/>
                <a:cs typeface="Montserrat Ultra Light" charset="0"/>
              </a:rPr>
              <a:t>Herramientas de </a:t>
            </a:r>
            <a:r>
              <a:rPr lang="es-ES_tradnl" sz="1600" dirty="0" err="1" smtClean="0">
                <a:solidFill>
                  <a:srgbClr val="144C76"/>
                </a:solidFill>
                <a:latin typeface="Montserrat Ultra Light" charset="0"/>
                <a:ea typeface="Montserrat Ultra Light" charset="0"/>
                <a:cs typeface="Montserrat Ultra Light" charset="0"/>
              </a:rPr>
              <a:t>creaci</a:t>
            </a:r>
            <a:r>
              <a:rPr lang="es-ES" sz="1600" dirty="0" err="1" smtClean="0">
                <a:solidFill>
                  <a:srgbClr val="144C76"/>
                </a:solidFill>
                <a:latin typeface="Montserrat Ultra Light" charset="0"/>
                <a:ea typeface="Montserrat Ultra Light" charset="0"/>
                <a:cs typeface="Montserrat Ultra Light" charset="0"/>
              </a:rPr>
              <a:t>ón</a:t>
            </a:r>
            <a:r>
              <a:rPr lang="es-ES" sz="1600" dirty="0" smtClean="0">
                <a:solidFill>
                  <a:srgbClr val="144C76"/>
                </a:solidFill>
                <a:latin typeface="Montserrat Ultra Light" charset="0"/>
                <a:ea typeface="Montserrat Ultra Light" charset="0"/>
                <a:cs typeface="Montserrat Ultra Light" charset="0"/>
              </a:rPr>
              <a:t> de </a:t>
            </a:r>
            <a:r>
              <a:rPr lang="es-ES_tradnl" sz="1600" dirty="0" smtClean="0">
                <a:solidFill>
                  <a:srgbClr val="144C76"/>
                </a:solidFill>
                <a:latin typeface="Montserrat Ultra Light" charset="0"/>
                <a:ea typeface="Montserrat Ultra Light" charset="0"/>
                <a:cs typeface="Montserrat Ultra Light" charset="0"/>
              </a:rPr>
              <a:t>blogs</a:t>
            </a:r>
          </a:p>
        </p:txBody>
      </p:sp>
    </p:spTree>
    <p:extLst>
      <p:ext uri="{BB962C8B-B14F-4D97-AF65-F5344CB8AC3E}">
        <p14:creationId xmlns:p14="http://schemas.microsoft.com/office/powerpoint/2010/main" val="1808961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98" y="948145"/>
            <a:ext cx="6199480" cy="3284961"/>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2560316"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¿ES WORDPRESS UX?</a:t>
            </a:r>
            <a:endParaRPr lang="es-ES_tradnl" sz="1100" spc="400" dirty="0">
              <a:solidFill>
                <a:srgbClr val="71BFEB"/>
              </a:solidFill>
              <a:latin typeface="Montserrat Ultra Light" charset="0"/>
              <a:ea typeface="Montserrat Ultra Light" charset="0"/>
              <a:cs typeface="Montserrat Ultra Light" charset="0"/>
            </a:endParaRPr>
          </a:p>
        </p:txBody>
      </p:sp>
      <p:sp>
        <p:nvSpPr>
          <p:cNvPr id="7" name="CuadroTexto 6"/>
          <p:cNvSpPr txBox="1"/>
          <p:nvPr/>
        </p:nvSpPr>
        <p:spPr>
          <a:xfrm>
            <a:off x="605642" y="948145"/>
            <a:ext cx="2786336" cy="3539430"/>
          </a:xfrm>
          <a:prstGeom prst="rect">
            <a:avLst/>
          </a:prstGeom>
          <a:noFill/>
        </p:spPr>
        <p:txBody>
          <a:bodyPr wrap="square" rtlCol="0">
            <a:spAutoFit/>
          </a:bodyPr>
          <a:lstStyle/>
          <a:p>
            <a:pPr marL="285750" indent="-285750" fontAlgn="base">
              <a:buFont typeface="Arial" charset="0"/>
              <a:buChar char="•"/>
            </a:pPr>
            <a:r>
              <a:rPr lang="es-ES_tradnl" dirty="0">
                <a:solidFill>
                  <a:srgbClr val="144C76"/>
                </a:solidFill>
                <a:latin typeface="Montserrat Ultra Light" charset="0"/>
                <a:ea typeface="Montserrat Ultra Light" charset="0"/>
                <a:cs typeface="Montserrat Ultra Light" charset="0"/>
              </a:rPr>
              <a:t>Gran </a:t>
            </a:r>
            <a:r>
              <a:rPr lang="es-ES_tradnl" b="1" dirty="0">
                <a:solidFill>
                  <a:srgbClr val="144C76"/>
                </a:solidFill>
                <a:latin typeface="Montserrat Semi" charset="0"/>
                <a:ea typeface="Montserrat Semi" charset="0"/>
                <a:cs typeface="Montserrat Semi" charset="0"/>
              </a:rPr>
              <a:t>facilidad</a:t>
            </a:r>
            <a:r>
              <a:rPr lang="es-ES_tradnl" dirty="0">
                <a:solidFill>
                  <a:srgbClr val="144C76"/>
                </a:solidFill>
                <a:latin typeface="Montserrat Ultra Light" charset="0"/>
                <a:ea typeface="Montserrat Ultra Light" charset="0"/>
                <a:cs typeface="Montserrat Ultra Light" charset="0"/>
              </a:rPr>
              <a:t> de </a:t>
            </a:r>
            <a:r>
              <a:rPr lang="es-ES_tradnl" dirty="0" smtClean="0">
                <a:solidFill>
                  <a:srgbClr val="144C76"/>
                </a:solidFill>
                <a:latin typeface="Montserrat Ultra Light" charset="0"/>
                <a:ea typeface="Montserrat Ultra Light" charset="0"/>
                <a:cs typeface="Montserrat Ultra Light" charset="0"/>
              </a:rPr>
              <a:t>uso.</a:t>
            </a:r>
          </a:p>
          <a:p>
            <a:pPr fontAlgn="base"/>
            <a:endParaRPr lang="es-ES_tradnl" dirty="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dirty="0">
                <a:solidFill>
                  <a:srgbClr val="144C76"/>
                </a:solidFill>
                <a:latin typeface="Montserrat Ultra Light" charset="0"/>
                <a:ea typeface="Montserrat Ultra Light" charset="0"/>
                <a:cs typeface="Montserrat Ultra Light" charset="0"/>
              </a:rPr>
              <a:t>Se puede trabajar desde cualquier </a:t>
            </a:r>
            <a:r>
              <a:rPr lang="es-ES_tradnl" b="1" dirty="0" smtClean="0">
                <a:solidFill>
                  <a:srgbClr val="144C76"/>
                </a:solidFill>
                <a:latin typeface="Montserrat Semi" charset="0"/>
                <a:ea typeface="Montserrat Semi" charset="0"/>
                <a:cs typeface="Montserrat Semi" charset="0"/>
              </a:rPr>
              <a:t>dispositivo</a:t>
            </a:r>
            <a:r>
              <a:rPr lang="es-ES_tradnl" dirty="0">
                <a:solidFill>
                  <a:srgbClr val="144C76"/>
                </a:solidFill>
                <a:latin typeface="Montserrat Ultra Light" charset="0"/>
                <a:ea typeface="Montserrat Ultra Light" charset="0"/>
                <a:cs typeface="Montserrat Ultra Light" charset="0"/>
              </a:rPr>
              <a:t> .</a:t>
            </a:r>
            <a:endParaRPr lang="es-ES_tradnl" b="1" dirty="0">
              <a:solidFill>
                <a:srgbClr val="144C76"/>
              </a:solidFill>
              <a:latin typeface="Montserrat Semi" charset="0"/>
              <a:ea typeface="Montserrat Semi" charset="0"/>
              <a:cs typeface="Montserrat Semi" charset="0"/>
            </a:endParaRPr>
          </a:p>
          <a:p>
            <a:pPr fontAlgn="base"/>
            <a:endParaRPr lang="es-ES_tradnl"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dirty="0">
                <a:solidFill>
                  <a:srgbClr val="144C76"/>
                </a:solidFill>
                <a:latin typeface="Montserrat Ultra Light" charset="0"/>
                <a:ea typeface="Montserrat Ultra Light" charset="0"/>
                <a:cs typeface="Montserrat Ultra Light" charset="0"/>
              </a:rPr>
              <a:t>El usuario no necesita conocimientos de </a:t>
            </a:r>
            <a:r>
              <a:rPr lang="es-ES_tradnl" dirty="0" smtClean="0">
                <a:solidFill>
                  <a:srgbClr val="144C76"/>
                </a:solidFill>
                <a:latin typeface="Montserrat Ultra Light" charset="0"/>
                <a:ea typeface="Montserrat Ultra Light" charset="0"/>
                <a:cs typeface="Montserrat Ultra Light" charset="0"/>
              </a:rPr>
              <a:t>programación.</a:t>
            </a:r>
            <a:endParaRPr lang="es-ES_tradnl" dirty="0">
              <a:solidFill>
                <a:srgbClr val="144C76"/>
              </a:solidFill>
              <a:latin typeface="Montserrat Ultra Light" charset="0"/>
              <a:ea typeface="Montserrat Ultra Light" charset="0"/>
              <a:cs typeface="Montserrat Ultra Light" charset="0"/>
            </a:endParaRPr>
          </a:p>
          <a:p>
            <a:pPr fontAlgn="base"/>
            <a:endParaRPr lang="es-ES_tradnl"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dirty="0" smtClean="0">
                <a:solidFill>
                  <a:srgbClr val="144C76"/>
                </a:solidFill>
                <a:latin typeface="Montserrat Ultra Light" charset="0"/>
                <a:ea typeface="Montserrat Ultra Light" charset="0"/>
                <a:cs typeface="Montserrat Ultra Light" charset="0"/>
              </a:rPr>
              <a:t>Autogestión.</a:t>
            </a:r>
            <a:endParaRPr lang="es-ES_tradnl" dirty="0">
              <a:solidFill>
                <a:srgbClr val="144C76"/>
              </a:solidFill>
              <a:latin typeface="Montserrat Ultra Light" charset="0"/>
              <a:ea typeface="Montserrat Ultra Light" charset="0"/>
              <a:cs typeface="Montserrat Ultra Light" charset="0"/>
            </a:endParaRPr>
          </a:p>
          <a:p>
            <a:pPr fontAlgn="base"/>
            <a:endParaRPr lang="es-ES_tradnl"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b="1" dirty="0" smtClean="0">
                <a:solidFill>
                  <a:srgbClr val="144C76"/>
                </a:solidFill>
                <a:latin typeface="Montserrat Semi" charset="0"/>
                <a:ea typeface="Montserrat Semi" charset="0"/>
                <a:cs typeface="Montserrat Semi" charset="0"/>
              </a:rPr>
              <a:t>Diseño personalizable</a:t>
            </a:r>
            <a:r>
              <a:rPr lang="es-ES_tradnl" dirty="0" smtClean="0">
                <a:solidFill>
                  <a:srgbClr val="144C76"/>
                </a:solidFill>
                <a:latin typeface="Montserrat Ultra Light" charset="0"/>
                <a:ea typeface="Montserrat Ultra Light" charset="0"/>
                <a:cs typeface="Montserrat Ultra Light" charset="0"/>
              </a:rPr>
              <a:t>.</a:t>
            </a:r>
            <a:endParaRPr lang="es-ES_tradnl" dirty="0">
              <a:solidFill>
                <a:srgbClr val="144C76"/>
              </a:solidFill>
              <a:latin typeface="Montserrat Ultra Light" charset="0"/>
              <a:ea typeface="Montserrat Ultra Light" charset="0"/>
              <a:cs typeface="Montserrat Ultra Light" charset="0"/>
            </a:endParaRPr>
          </a:p>
          <a:p>
            <a:pPr fontAlgn="base"/>
            <a:endParaRPr lang="es-ES_tradnl"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b="1" dirty="0" err="1" smtClean="0">
                <a:solidFill>
                  <a:srgbClr val="144C76"/>
                </a:solidFill>
                <a:latin typeface="Montserrat Semi" charset="0"/>
                <a:ea typeface="Montserrat Semi" charset="0"/>
                <a:cs typeface="Montserrat Semi" charset="0"/>
              </a:rPr>
              <a:t>Plugins</a:t>
            </a:r>
            <a:r>
              <a:rPr lang="es-ES_tradnl" dirty="0" smtClean="0">
                <a:solidFill>
                  <a:srgbClr val="144C76"/>
                </a:solidFill>
                <a:latin typeface="Montserrat Ultra Light" charset="0"/>
                <a:ea typeface="Montserrat Ultra Light" charset="0"/>
                <a:cs typeface="Montserrat Ultra Light" charset="0"/>
              </a:rPr>
              <a:t>.</a:t>
            </a:r>
            <a:endParaRPr lang="es-ES_tradnl" dirty="0">
              <a:solidFill>
                <a:srgbClr val="144C76"/>
              </a:solidFill>
              <a:latin typeface="Montserrat Ultra Light" charset="0"/>
              <a:ea typeface="Montserrat Ultra Light" charset="0"/>
              <a:cs typeface="Montserrat Ultra Light" charset="0"/>
            </a:endParaRPr>
          </a:p>
          <a:p>
            <a:pPr fontAlgn="base"/>
            <a:endParaRPr lang="es-ES_tradnl"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dirty="0" smtClean="0">
                <a:solidFill>
                  <a:srgbClr val="144C76"/>
                </a:solidFill>
                <a:latin typeface="Montserrat Ultra Light" charset="0"/>
                <a:ea typeface="Montserrat Ultra Light" charset="0"/>
                <a:cs typeface="Montserrat Ultra Light" charset="0"/>
              </a:rPr>
              <a:t>Adaptación</a:t>
            </a:r>
            <a:endParaRPr lang="es-ES_tradnl" dirty="0">
              <a:solidFill>
                <a:srgbClr val="144C76"/>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749405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2560316"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¿ES WORDPRESS UX?</a:t>
            </a:r>
            <a:endParaRPr lang="es-ES_tradnl" sz="1100" spc="400" dirty="0">
              <a:solidFill>
                <a:srgbClr val="71BFEB"/>
              </a:solidFill>
              <a:latin typeface="Montserrat Ultra Light" charset="0"/>
              <a:ea typeface="Montserrat Ultra Light" charset="0"/>
              <a:cs typeface="Montserrat Ultra Light" charset="0"/>
            </a:endParaRPr>
          </a:p>
        </p:txBody>
      </p:sp>
      <p:sp>
        <p:nvSpPr>
          <p:cNvPr id="8" name="CuadroTexto 7"/>
          <p:cNvSpPr txBox="1"/>
          <p:nvPr/>
        </p:nvSpPr>
        <p:spPr>
          <a:xfrm>
            <a:off x="2986284" y="1606169"/>
            <a:ext cx="2787943" cy="1415772"/>
          </a:xfrm>
          <a:prstGeom prst="rect">
            <a:avLst/>
          </a:prstGeom>
          <a:noFill/>
        </p:spPr>
        <p:txBody>
          <a:bodyPr wrap="none" rtlCol="0">
            <a:spAutoFit/>
          </a:bodyPr>
          <a:lstStyle/>
          <a:p>
            <a:pPr algn="ctr"/>
            <a:r>
              <a:rPr lang="es-ES_tradnl" sz="2400" dirty="0" smtClean="0">
                <a:solidFill>
                  <a:srgbClr val="71BFEB"/>
                </a:solidFill>
                <a:latin typeface="Montserrat Ultra Light" charset="0"/>
                <a:ea typeface="Montserrat Ultra Light" charset="0"/>
                <a:cs typeface="Montserrat Ultra Light" charset="0"/>
              </a:rPr>
              <a:t>¿</a:t>
            </a:r>
            <a:r>
              <a:rPr lang="es-ES" sz="2400" dirty="0" smtClean="0">
                <a:solidFill>
                  <a:srgbClr val="71BFEB"/>
                </a:solidFill>
                <a:latin typeface="Montserrat Ultra Light" charset="0"/>
                <a:ea typeface="Montserrat Ultra Light" charset="0"/>
                <a:cs typeface="Montserrat Ultra Light" charset="0"/>
              </a:rPr>
              <a:t>Entonces</a:t>
            </a:r>
            <a:r>
              <a:rPr lang="es-ES_tradnl" sz="2400" dirty="0" smtClean="0">
                <a:solidFill>
                  <a:srgbClr val="71BFEB"/>
                </a:solidFill>
                <a:latin typeface="Montserrat Ultra Light" charset="0"/>
                <a:ea typeface="Montserrat Ultra Light" charset="0"/>
                <a:cs typeface="Montserrat Ultra Light" charset="0"/>
              </a:rPr>
              <a:t>? </a:t>
            </a:r>
          </a:p>
          <a:p>
            <a:pPr algn="ctr"/>
            <a:endParaRPr lang="es-ES_tradnl" sz="1800" dirty="0" smtClean="0">
              <a:solidFill>
                <a:srgbClr val="144C76"/>
              </a:solidFill>
              <a:latin typeface="Montserrat Ultra Light" charset="0"/>
              <a:ea typeface="Montserrat Ultra Light" charset="0"/>
              <a:cs typeface="Montserrat Ultra Light" charset="0"/>
            </a:endParaRPr>
          </a:p>
          <a:p>
            <a:pPr algn="ctr"/>
            <a:r>
              <a:rPr lang="es-ES" sz="4400" b="1" dirty="0" smtClean="0">
                <a:solidFill>
                  <a:srgbClr val="144C76"/>
                </a:solidFill>
                <a:latin typeface="Montserrat Semi" charset="0"/>
                <a:ea typeface="Montserrat Semi" charset="0"/>
                <a:cs typeface="Montserrat Semi" charset="0"/>
              </a:rPr>
              <a:t>¡Si!</a:t>
            </a:r>
            <a:r>
              <a:rPr lang="es-ES" sz="4400" dirty="0" smtClean="0">
                <a:solidFill>
                  <a:srgbClr val="144C76"/>
                </a:solidFill>
                <a:latin typeface="Montserrat Ultra Light" charset="0"/>
                <a:ea typeface="Montserrat Ultra Light" charset="0"/>
                <a:cs typeface="Montserrat Ultra Light" charset="0"/>
              </a:rPr>
              <a:t>, Pero</a:t>
            </a:r>
            <a:r>
              <a:rPr lang="mr-IN" sz="4400" dirty="0" smtClean="0">
                <a:solidFill>
                  <a:srgbClr val="144C76"/>
                </a:solidFill>
                <a:latin typeface="Montserrat Ultra Light" charset="0"/>
                <a:ea typeface="Montserrat Ultra Light" charset="0"/>
                <a:cs typeface="Montserrat Ultra Light" charset="0"/>
              </a:rPr>
              <a:t>…</a:t>
            </a:r>
            <a:endParaRPr lang="es-ES_tradnl" sz="4400" dirty="0">
              <a:solidFill>
                <a:srgbClr val="144C76"/>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29740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2" name="CuadroTexto 1"/>
          <p:cNvSpPr txBox="1"/>
          <p:nvPr/>
        </p:nvSpPr>
        <p:spPr>
          <a:xfrm>
            <a:off x="2417304" y="1472135"/>
            <a:ext cx="3740126" cy="1169551"/>
          </a:xfrm>
          <a:prstGeom prst="rect">
            <a:avLst/>
          </a:prstGeom>
          <a:noFill/>
        </p:spPr>
        <p:txBody>
          <a:bodyPr wrap="none" rtlCol="0">
            <a:spAutoFit/>
          </a:bodyPr>
          <a:lstStyle/>
          <a:p>
            <a:r>
              <a:rPr lang="es-ES_tradnl" sz="7000" b="1" dirty="0" err="1" smtClean="0">
                <a:solidFill>
                  <a:srgbClr val="144C76"/>
                </a:solidFill>
                <a:latin typeface="Montserrat Semi" charset="0"/>
                <a:ea typeface="Montserrat Semi" charset="0"/>
                <a:cs typeface="Montserrat Semi" charset="0"/>
              </a:rPr>
              <a:t>UX</a:t>
            </a:r>
            <a:r>
              <a:rPr lang="es-ES_tradnl" sz="7000" dirty="0" err="1" smtClean="0">
                <a:solidFill>
                  <a:srgbClr val="144C76"/>
                </a:solidFill>
                <a:latin typeface="Montserrat Ultra Light" charset="0"/>
                <a:ea typeface="Montserrat Ultra Light" charset="0"/>
                <a:cs typeface="Montserrat Ultra Light" charset="0"/>
              </a:rPr>
              <a:t>Press</a:t>
            </a:r>
            <a:endParaRPr lang="es-ES_tradnl" sz="7000" dirty="0">
              <a:solidFill>
                <a:srgbClr val="144C76"/>
              </a:solidFill>
              <a:latin typeface="Montserrat Ultra Light" charset="0"/>
              <a:ea typeface="Montserrat Ultra Light" charset="0"/>
              <a:cs typeface="Montserrat Ultra Light" charset="0"/>
            </a:endParaRPr>
          </a:p>
        </p:txBody>
      </p:sp>
      <p:sp>
        <p:nvSpPr>
          <p:cNvPr id="3" name="CuadroTexto 2"/>
          <p:cNvSpPr txBox="1"/>
          <p:nvPr/>
        </p:nvSpPr>
        <p:spPr>
          <a:xfrm>
            <a:off x="2809103" y="2518294"/>
            <a:ext cx="2940228" cy="292388"/>
          </a:xfrm>
          <a:prstGeom prst="rect">
            <a:avLst/>
          </a:prstGeom>
          <a:noFill/>
        </p:spPr>
        <p:txBody>
          <a:bodyPr wrap="none" rtlCol="0">
            <a:spAutoFit/>
          </a:bodyPr>
          <a:lstStyle/>
          <a:p>
            <a:r>
              <a:rPr lang="es-ES_tradnl" sz="1300" spc="400" dirty="0" smtClean="0">
                <a:solidFill>
                  <a:srgbClr val="71BFEB"/>
                </a:solidFill>
                <a:latin typeface="Montserrat Light" charset="0"/>
                <a:ea typeface="Montserrat Light" charset="0"/>
                <a:cs typeface="Montserrat Light" charset="0"/>
              </a:rPr>
              <a:t>DAR</a:t>
            </a:r>
            <a:r>
              <a:rPr lang="es-ES" sz="1300" spc="400" dirty="0" smtClean="0">
                <a:solidFill>
                  <a:srgbClr val="71BFEB"/>
                </a:solidFill>
                <a:latin typeface="Montserrat Light" charset="0"/>
                <a:ea typeface="Montserrat Light" charset="0"/>
                <a:cs typeface="Montserrat Light" charset="0"/>
              </a:rPr>
              <a:t>Í</a:t>
            </a:r>
            <a:r>
              <a:rPr lang="es-ES_tradnl" sz="1300" spc="400" dirty="0" smtClean="0">
                <a:solidFill>
                  <a:srgbClr val="71BFEB"/>
                </a:solidFill>
                <a:latin typeface="Montserrat Light" charset="0"/>
                <a:ea typeface="Montserrat Light" charset="0"/>
                <a:cs typeface="Montserrat Light" charset="0"/>
              </a:rPr>
              <a:t>O CH</a:t>
            </a:r>
            <a:r>
              <a:rPr lang="es-ES" sz="1300" spc="400" dirty="0" smtClean="0">
                <a:solidFill>
                  <a:srgbClr val="71BFEB"/>
                </a:solidFill>
                <a:latin typeface="Montserrat Light" charset="0"/>
                <a:ea typeface="Montserrat Light" charset="0"/>
                <a:cs typeface="Montserrat Light" charset="0"/>
              </a:rPr>
              <a:t>Á</a:t>
            </a:r>
            <a:r>
              <a:rPr lang="es-ES_tradnl" sz="1300" spc="400" dirty="0" smtClean="0">
                <a:solidFill>
                  <a:srgbClr val="71BFEB"/>
                </a:solidFill>
                <a:latin typeface="Montserrat Light" charset="0"/>
                <a:ea typeface="Montserrat Light" charset="0"/>
                <a:cs typeface="Montserrat Light" charset="0"/>
              </a:rPr>
              <a:t>VEZ </a:t>
            </a:r>
            <a:r>
              <a:rPr lang="es-ES" sz="1300" spc="400" dirty="0" smtClean="0">
                <a:solidFill>
                  <a:srgbClr val="71BFEB"/>
                </a:solidFill>
                <a:latin typeface="Montserrat Light" charset="0"/>
                <a:ea typeface="Montserrat Light" charset="0"/>
                <a:cs typeface="Montserrat Light" charset="0"/>
              </a:rPr>
              <a:t>Á</a:t>
            </a:r>
            <a:r>
              <a:rPr lang="es-ES_tradnl" sz="1300" spc="400" dirty="0" smtClean="0">
                <a:solidFill>
                  <a:srgbClr val="71BFEB"/>
                </a:solidFill>
                <a:latin typeface="Montserrat Light" charset="0"/>
                <a:ea typeface="Montserrat Light" charset="0"/>
                <a:cs typeface="Montserrat Light" charset="0"/>
              </a:rPr>
              <a:t>VILA</a:t>
            </a:r>
            <a:endParaRPr lang="es-ES_tradnl" sz="1300" spc="400" dirty="0">
              <a:solidFill>
                <a:srgbClr val="71BFEB"/>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1390531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82520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16944" r="2857" b="9263"/>
          <a:stretch/>
        </p:blipFill>
        <p:spPr>
          <a:xfrm>
            <a:off x="0" y="802239"/>
            <a:ext cx="9144000" cy="4341261"/>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6" name="CuadroTexto 5"/>
          <p:cNvSpPr txBox="1"/>
          <p:nvPr/>
        </p:nvSpPr>
        <p:spPr>
          <a:xfrm>
            <a:off x="468510" y="331044"/>
            <a:ext cx="3456395"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¡POTENCIANDO WORDPRESS!</a:t>
            </a:r>
            <a:endParaRPr lang="es-ES_tradnl" sz="1100" spc="400" dirty="0">
              <a:solidFill>
                <a:srgbClr val="71BFEB"/>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21389189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5074"/>
            <a:ext cx="9144000" cy="4371348"/>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3456395"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¡POTENCIANDO WORDPRESS!</a:t>
            </a:r>
            <a:endParaRPr lang="es-ES_tradnl" sz="1100" spc="400" dirty="0">
              <a:solidFill>
                <a:srgbClr val="71BFEB"/>
              </a:solidFill>
              <a:latin typeface="Montserrat Ultra Light" charset="0"/>
              <a:ea typeface="Montserrat Ultra Light" charset="0"/>
              <a:cs typeface="Montserrat Ultra Light" charset="0"/>
            </a:endParaRPr>
          </a:p>
        </p:txBody>
      </p:sp>
      <p:sp>
        <p:nvSpPr>
          <p:cNvPr id="6" name="CuadroTexto 5"/>
          <p:cNvSpPr txBox="1"/>
          <p:nvPr/>
        </p:nvSpPr>
        <p:spPr>
          <a:xfrm>
            <a:off x="7064209" y="213265"/>
            <a:ext cx="1604927" cy="523220"/>
          </a:xfrm>
          <a:prstGeom prst="rect">
            <a:avLst/>
          </a:prstGeom>
          <a:noFill/>
        </p:spPr>
        <p:txBody>
          <a:bodyPr wrap="none" rtlCol="0">
            <a:spAutoFit/>
          </a:bodyPr>
          <a:lstStyle/>
          <a:p>
            <a:pPr algn="ctr"/>
            <a:r>
              <a:rPr lang="es-ES" sz="2800" b="1" dirty="0" smtClean="0">
                <a:solidFill>
                  <a:srgbClr val="144C76"/>
                </a:solidFill>
                <a:latin typeface="Montserrat Semi" charset="0"/>
                <a:ea typeface="Montserrat Semi" charset="0"/>
                <a:cs typeface="Montserrat Semi" charset="0"/>
              </a:rPr>
              <a:t>¡Diseño!</a:t>
            </a:r>
            <a:endParaRPr lang="es-ES_tradnl" sz="2800" dirty="0">
              <a:solidFill>
                <a:srgbClr val="144C76"/>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847328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3456395"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¡POTENCIANDO WORDPRESS!</a:t>
            </a:r>
            <a:endParaRPr lang="es-ES_tradnl" sz="1100" spc="400" dirty="0">
              <a:solidFill>
                <a:srgbClr val="71BFEB"/>
              </a:solidFill>
              <a:latin typeface="Montserrat Ultra Light" charset="0"/>
              <a:ea typeface="Montserrat Ultra Light" charset="0"/>
              <a:cs typeface="Montserrat Ultra Light" charset="0"/>
            </a:endParaRPr>
          </a:p>
        </p:txBody>
      </p:sp>
      <p:sp>
        <p:nvSpPr>
          <p:cNvPr id="7" name="CuadroTexto 6"/>
          <p:cNvSpPr txBox="1"/>
          <p:nvPr/>
        </p:nvSpPr>
        <p:spPr>
          <a:xfrm>
            <a:off x="7064209" y="213265"/>
            <a:ext cx="1604927" cy="523220"/>
          </a:xfrm>
          <a:prstGeom prst="rect">
            <a:avLst/>
          </a:prstGeom>
          <a:noFill/>
        </p:spPr>
        <p:txBody>
          <a:bodyPr wrap="none" rtlCol="0">
            <a:spAutoFit/>
          </a:bodyPr>
          <a:lstStyle/>
          <a:p>
            <a:pPr algn="ctr"/>
            <a:r>
              <a:rPr lang="es-ES" sz="2800" b="1" dirty="0" smtClean="0">
                <a:solidFill>
                  <a:srgbClr val="144C76"/>
                </a:solidFill>
                <a:latin typeface="Montserrat Semi" charset="0"/>
                <a:ea typeface="Montserrat Semi" charset="0"/>
                <a:cs typeface="Montserrat Semi" charset="0"/>
              </a:rPr>
              <a:t>¡Diseño!</a:t>
            </a:r>
            <a:endParaRPr lang="es-ES_tradnl" sz="2800" dirty="0">
              <a:solidFill>
                <a:srgbClr val="144C76"/>
              </a:solidFill>
              <a:latin typeface="Montserrat Ultra Light" charset="0"/>
              <a:ea typeface="Montserrat Ultra Light" charset="0"/>
              <a:cs typeface="Montserrat Ultra Light" charset="0"/>
            </a:endParaRPr>
          </a:p>
        </p:txBody>
      </p:sp>
      <p:sp>
        <p:nvSpPr>
          <p:cNvPr id="8" name="CuadroTexto 7"/>
          <p:cNvSpPr txBox="1"/>
          <p:nvPr/>
        </p:nvSpPr>
        <p:spPr>
          <a:xfrm>
            <a:off x="605640" y="960020"/>
            <a:ext cx="7517081" cy="3693319"/>
          </a:xfrm>
          <a:prstGeom prst="rect">
            <a:avLst/>
          </a:prstGeom>
          <a:noFill/>
        </p:spPr>
        <p:txBody>
          <a:bodyPr wrap="square" rtlCol="0">
            <a:spAutoFit/>
          </a:bodyPr>
          <a:lstStyle/>
          <a:p>
            <a:pPr marL="285750" indent="-285750" fontAlgn="base">
              <a:buFont typeface="Arial" charset="0"/>
              <a:buChar char="•"/>
            </a:pPr>
            <a:r>
              <a:rPr lang="es-ES_tradnl" sz="1800" b="1" dirty="0" smtClean="0">
                <a:solidFill>
                  <a:srgbClr val="144C76"/>
                </a:solidFill>
                <a:latin typeface="Montserrat Semi" charset="0"/>
                <a:ea typeface="Montserrat Semi" charset="0"/>
                <a:cs typeface="Montserrat Semi" charset="0"/>
              </a:rPr>
              <a:t>¿Puedes hacer tu </a:t>
            </a:r>
            <a:r>
              <a:rPr lang="es-ES_tradnl" sz="1800" b="1" dirty="0" err="1" smtClean="0">
                <a:solidFill>
                  <a:srgbClr val="144C76"/>
                </a:solidFill>
                <a:latin typeface="Montserrat Semi" charset="0"/>
                <a:ea typeface="Montserrat Semi" charset="0"/>
                <a:cs typeface="Montserrat Semi" charset="0"/>
              </a:rPr>
              <a:t>template</a:t>
            </a:r>
            <a:r>
              <a:rPr lang="es-ES_tradnl" sz="1800" b="1" dirty="0" smtClean="0">
                <a:solidFill>
                  <a:srgbClr val="144C76"/>
                </a:solidFill>
                <a:latin typeface="Montserrat Semi" charset="0"/>
                <a:ea typeface="Montserrat Semi" charset="0"/>
                <a:cs typeface="Montserrat Semi" charset="0"/>
              </a:rPr>
              <a:t>?</a:t>
            </a:r>
          </a:p>
          <a:p>
            <a:pPr fontAlgn="base"/>
            <a:r>
              <a:rPr lang="es-ES_tradnl" sz="1800" dirty="0">
                <a:solidFill>
                  <a:srgbClr val="144C76"/>
                </a:solidFill>
                <a:latin typeface="Montserrat Ultra Light" charset="0"/>
                <a:ea typeface="Montserrat Ultra Light" charset="0"/>
                <a:cs typeface="Montserrat Ultra Light" charset="0"/>
              </a:rPr>
              <a:t> </a:t>
            </a:r>
            <a:r>
              <a:rPr lang="es-ES_tradnl" sz="1800" dirty="0" smtClean="0">
                <a:solidFill>
                  <a:srgbClr val="144C76"/>
                </a:solidFill>
                <a:latin typeface="Montserrat Ultra Light" charset="0"/>
                <a:ea typeface="Montserrat Ultra Light" charset="0"/>
                <a:cs typeface="Montserrat Ultra Light" charset="0"/>
              </a:rPr>
              <a:t>     O</a:t>
            </a:r>
            <a:r>
              <a:rPr lang="es-ES_tradnl" sz="1800" dirty="0" smtClean="0">
                <a:solidFill>
                  <a:srgbClr val="144C76"/>
                </a:solidFill>
                <a:latin typeface="Montserrat Ultra Light" charset="0"/>
                <a:ea typeface="Montserrat Ultra Light" charset="0"/>
                <a:cs typeface="Montserrat Ultra Light" charset="0"/>
              </a:rPr>
              <a:t> puedes buscar una </a:t>
            </a:r>
            <a:r>
              <a:rPr lang="es-ES_tradnl" sz="1800" dirty="0" err="1" smtClean="0">
                <a:solidFill>
                  <a:srgbClr val="144C76"/>
                </a:solidFill>
                <a:latin typeface="Montserrat Ultra Light" charset="0"/>
                <a:ea typeface="Montserrat Ultra Light" charset="0"/>
                <a:cs typeface="Montserrat Ultra Light" charset="0"/>
              </a:rPr>
              <a:t>opci</a:t>
            </a:r>
            <a:r>
              <a:rPr lang="es-ES" sz="1800" dirty="0" err="1" smtClean="0">
                <a:solidFill>
                  <a:srgbClr val="144C76"/>
                </a:solidFill>
                <a:latin typeface="Montserrat Ultra Light" charset="0"/>
                <a:ea typeface="Montserrat Ultra Light" charset="0"/>
                <a:cs typeface="Montserrat Ultra Light" charset="0"/>
              </a:rPr>
              <a:t>ón</a:t>
            </a:r>
            <a:r>
              <a:rPr lang="es-ES" sz="1800" dirty="0" smtClean="0">
                <a:solidFill>
                  <a:srgbClr val="144C76"/>
                </a:solidFill>
                <a:latin typeface="Montserrat Ultra Light" charset="0"/>
                <a:ea typeface="Montserrat Ultra Light" charset="0"/>
                <a:cs typeface="Montserrat Ultra Light" charset="0"/>
              </a:rPr>
              <a:t> que se adapte a tu propuesta.</a:t>
            </a:r>
          </a:p>
          <a:p>
            <a:pPr fontAlgn="base"/>
            <a:r>
              <a:rPr lang="es-ES" sz="1800" dirty="0">
                <a:solidFill>
                  <a:srgbClr val="144C76"/>
                </a:solidFill>
                <a:latin typeface="Montserrat Ultra Light" charset="0"/>
                <a:ea typeface="Montserrat Ultra Light" charset="0"/>
                <a:cs typeface="Montserrat Ultra Light" charset="0"/>
              </a:rPr>
              <a:t> </a:t>
            </a:r>
            <a:r>
              <a:rPr lang="es-ES" sz="1800" dirty="0" smtClean="0">
                <a:solidFill>
                  <a:srgbClr val="144C76"/>
                </a:solidFill>
                <a:latin typeface="Montserrat Ultra Light" charset="0"/>
                <a:ea typeface="Montserrat Ultra Light" charset="0"/>
                <a:cs typeface="Montserrat Ultra Light" charset="0"/>
              </a:rPr>
              <a:t>     (</a:t>
            </a:r>
            <a:r>
              <a:rPr lang="es-ES" sz="1800" dirty="0">
                <a:hlinkClick r:id="rId4"/>
              </a:rPr>
              <a:t>https://themeforest.net</a:t>
            </a:r>
            <a:r>
              <a:rPr lang="es-ES" sz="1800" dirty="0" smtClean="0">
                <a:hlinkClick r:id="rId4"/>
              </a:rPr>
              <a:t>/)</a:t>
            </a:r>
            <a:endParaRPr lang="es-ES" sz="1800" dirty="0">
              <a:solidFill>
                <a:srgbClr val="144C76"/>
              </a:solidFill>
              <a:latin typeface="Montserrat Ultra Light" charset="0"/>
              <a:ea typeface="Montserrat Ultra Light" charset="0"/>
              <a:cs typeface="Montserrat Ultra Light" charset="0"/>
            </a:endParaRPr>
          </a:p>
          <a:p>
            <a:pPr fontAlgn="base"/>
            <a:endParaRPr lang="es-ES_tradnl" sz="1800" dirty="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sz="1800" dirty="0" smtClean="0">
                <a:solidFill>
                  <a:srgbClr val="144C76"/>
                </a:solidFill>
                <a:latin typeface="Montserrat Ultra Light" charset="0"/>
                <a:ea typeface="Montserrat Ultra Light" charset="0"/>
                <a:cs typeface="Montserrat Ultra Light" charset="0"/>
              </a:rPr>
              <a:t>Busca opciones de potenciar lo visual en </a:t>
            </a:r>
            <a:r>
              <a:rPr lang="es-ES_tradnl" sz="1800" dirty="0" err="1" smtClean="0">
                <a:solidFill>
                  <a:srgbClr val="144C76"/>
                </a:solidFill>
                <a:latin typeface="Montserrat Ultra Light" charset="0"/>
                <a:ea typeface="Montserrat Ultra Light" charset="0"/>
                <a:cs typeface="Montserrat Ultra Light" charset="0"/>
              </a:rPr>
              <a:t>Wordpress</a:t>
            </a:r>
            <a:r>
              <a:rPr lang="es-ES_tradnl" sz="1800" dirty="0" smtClean="0">
                <a:solidFill>
                  <a:srgbClr val="144C76"/>
                </a:solidFill>
                <a:latin typeface="Montserrat Ultra Light" charset="0"/>
                <a:ea typeface="Montserrat Ultra Light" charset="0"/>
                <a:cs typeface="Montserrat Ultra Light" charset="0"/>
              </a:rPr>
              <a:t>.</a:t>
            </a:r>
          </a:p>
          <a:p>
            <a:pPr fontAlgn="base"/>
            <a:r>
              <a:rPr lang="es-ES_tradnl" sz="1800" b="1" dirty="0">
                <a:solidFill>
                  <a:srgbClr val="144C76"/>
                </a:solidFill>
                <a:latin typeface="Montserrat Ultra Light" charset="0"/>
                <a:ea typeface="Montserrat Ultra Light" charset="0"/>
                <a:cs typeface="Montserrat Ultra Light" charset="0"/>
              </a:rPr>
              <a:t> </a:t>
            </a:r>
            <a:r>
              <a:rPr lang="es-ES_tradnl" sz="1800" b="1" dirty="0" smtClean="0">
                <a:solidFill>
                  <a:srgbClr val="144C76"/>
                </a:solidFill>
                <a:latin typeface="Montserrat Ultra Light" charset="0"/>
                <a:ea typeface="Montserrat Ultra Light" charset="0"/>
                <a:cs typeface="Montserrat Ultra Light" charset="0"/>
              </a:rPr>
              <a:t>    (WP </a:t>
            </a:r>
            <a:r>
              <a:rPr lang="es-ES_tradnl" sz="1800" b="1" dirty="0" err="1" smtClean="0">
                <a:solidFill>
                  <a:srgbClr val="144C76"/>
                </a:solidFill>
                <a:latin typeface="Montserrat Ultra Light" charset="0"/>
                <a:ea typeface="Montserrat Ultra Light" charset="0"/>
                <a:cs typeface="Montserrat Ultra Light" charset="0"/>
              </a:rPr>
              <a:t>Bakery</a:t>
            </a:r>
            <a:r>
              <a:rPr lang="es-ES_tradnl" sz="1800" b="1" dirty="0" smtClean="0">
                <a:solidFill>
                  <a:srgbClr val="144C76"/>
                </a:solidFill>
                <a:latin typeface="Montserrat Ultra Light" charset="0"/>
                <a:ea typeface="Montserrat Ultra Light" charset="0"/>
                <a:cs typeface="Montserrat Ultra Light" charset="0"/>
              </a:rPr>
              <a:t> Page </a:t>
            </a:r>
            <a:r>
              <a:rPr lang="es-ES_tradnl" sz="1800" b="1" dirty="0" err="1" smtClean="0">
                <a:solidFill>
                  <a:srgbClr val="144C76"/>
                </a:solidFill>
                <a:latin typeface="Montserrat Ultra Light" charset="0"/>
                <a:ea typeface="Montserrat Ultra Light" charset="0"/>
                <a:cs typeface="Montserrat Ultra Light" charset="0"/>
              </a:rPr>
              <a:t>Builder</a:t>
            </a:r>
            <a:r>
              <a:rPr lang="es-ES_tradnl" sz="1800" b="1" dirty="0" smtClean="0">
                <a:solidFill>
                  <a:srgbClr val="144C76"/>
                </a:solidFill>
                <a:latin typeface="Montserrat Ultra Light" charset="0"/>
                <a:ea typeface="Montserrat Ultra Light" charset="0"/>
                <a:cs typeface="Montserrat Ultra Light" charset="0"/>
              </a:rPr>
              <a:t>)</a:t>
            </a:r>
            <a:endParaRPr lang="es-ES_tradnl" sz="1800" b="1" dirty="0">
              <a:solidFill>
                <a:srgbClr val="144C76"/>
              </a:solidFill>
              <a:latin typeface="Montserrat Semi" charset="0"/>
              <a:ea typeface="Montserrat Semi" charset="0"/>
              <a:cs typeface="Montserrat Semi" charset="0"/>
            </a:endParaRPr>
          </a:p>
          <a:p>
            <a:pPr fontAlgn="base"/>
            <a:endParaRPr lang="es-ES_tradnl" sz="1800"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sz="1800" dirty="0" smtClean="0">
                <a:solidFill>
                  <a:srgbClr val="144C76"/>
                </a:solidFill>
                <a:latin typeface="Montserrat Ultra Light" charset="0"/>
                <a:ea typeface="Montserrat Ultra Light" charset="0"/>
                <a:cs typeface="Montserrat Ultra Light" charset="0"/>
              </a:rPr>
              <a:t>Lo visual importa. </a:t>
            </a:r>
            <a:r>
              <a:rPr lang="es-ES_tradnl" sz="1800" b="1" dirty="0" smtClean="0">
                <a:solidFill>
                  <a:srgbClr val="144C76"/>
                </a:solidFill>
                <a:latin typeface="Montserrat Semi" charset="0"/>
                <a:ea typeface="Montserrat Semi" charset="0"/>
                <a:cs typeface="Montserrat Semi" charset="0"/>
              </a:rPr>
              <a:t>“Lo que vemos y nos agrada,</a:t>
            </a:r>
          </a:p>
          <a:p>
            <a:pPr fontAlgn="base"/>
            <a:r>
              <a:rPr lang="es-ES_tradnl" sz="1800" b="1" dirty="0">
                <a:solidFill>
                  <a:srgbClr val="144C76"/>
                </a:solidFill>
                <a:latin typeface="Montserrat Semi" charset="0"/>
                <a:ea typeface="Montserrat Semi" charset="0"/>
                <a:cs typeface="Montserrat Semi" charset="0"/>
              </a:rPr>
              <a:t> </a:t>
            </a:r>
            <a:r>
              <a:rPr lang="es-ES_tradnl" sz="1800" b="1" dirty="0" smtClean="0">
                <a:solidFill>
                  <a:srgbClr val="144C76"/>
                </a:solidFill>
                <a:latin typeface="Montserrat Semi" charset="0"/>
                <a:ea typeface="Montserrat Semi" charset="0"/>
                <a:cs typeface="Montserrat Semi" charset="0"/>
              </a:rPr>
              <a:t>    </a:t>
            </a:r>
            <a:r>
              <a:rPr lang="es-ES_tradnl" sz="1800" b="1" dirty="0" smtClean="0">
                <a:solidFill>
                  <a:srgbClr val="144C76"/>
                </a:solidFill>
                <a:latin typeface="Montserrat Semi" charset="0"/>
                <a:ea typeface="Montserrat Semi" charset="0"/>
                <a:cs typeface="Montserrat Semi" charset="0"/>
              </a:rPr>
              <a:t>lo compramos”</a:t>
            </a:r>
            <a:endParaRPr lang="es-ES_tradnl" sz="1800" b="1" dirty="0">
              <a:solidFill>
                <a:srgbClr val="144C76"/>
              </a:solidFill>
              <a:latin typeface="Montserrat Semi" charset="0"/>
              <a:ea typeface="Montserrat Semi" charset="0"/>
              <a:cs typeface="Montserrat Semi" charset="0"/>
            </a:endParaRPr>
          </a:p>
          <a:p>
            <a:pPr fontAlgn="base"/>
            <a:endParaRPr lang="es-ES_tradnl" sz="1800"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sz="1800" dirty="0" err="1" smtClean="0">
                <a:solidFill>
                  <a:srgbClr val="144C76"/>
                </a:solidFill>
                <a:latin typeface="Montserrat Ultra Light" charset="0"/>
                <a:ea typeface="Montserrat Ultra Light" charset="0"/>
                <a:cs typeface="Montserrat Ultra Light" charset="0"/>
              </a:rPr>
              <a:t>Im</a:t>
            </a:r>
            <a:r>
              <a:rPr lang="es-ES" sz="1800" dirty="0" err="1" smtClean="0">
                <a:solidFill>
                  <a:srgbClr val="144C76"/>
                </a:solidFill>
                <a:latin typeface="Montserrat Ultra Light" charset="0"/>
                <a:ea typeface="Montserrat Ultra Light" charset="0"/>
                <a:cs typeface="Montserrat Ultra Light" charset="0"/>
              </a:rPr>
              <a:t>ágenes</a:t>
            </a:r>
            <a:r>
              <a:rPr lang="es-ES" sz="1800" dirty="0" smtClean="0">
                <a:solidFill>
                  <a:srgbClr val="144C76"/>
                </a:solidFill>
                <a:latin typeface="Montserrat Ultra Light" charset="0"/>
                <a:ea typeface="Montserrat Ultra Light" charset="0"/>
                <a:cs typeface="Montserrat Ultra Light" charset="0"/>
              </a:rPr>
              <a:t> profesionales, tipografías, iconografía.</a:t>
            </a:r>
            <a:endParaRPr lang="es-ES_tradnl" sz="1800"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endParaRPr lang="es-ES_tradnl" sz="1800" b="1" dirty="0">
              <a:solidFill>
                <a:srgbClr val="144C76"/>
              </a:solidFill>
              <a:latin typeface="Montserrat Semi" charset="0"/>
              <a:ea typeface="Montserrat Semi" charset="0"/>
              <a:cs typeface="Montserrat Semi" charset="0"/>
            </a:endParaRPr>
          </a:p>
          <a:p>
            <a:pPr marL="285750" indent="-285750" fontAlgn="base">
              <a:buFont typeface="Arial" charset="0"/>
              <a:buChar char="•"/>
            </a:pPr>
            <a:r>
              <a:rPr lang="es-ES_tradnl" sz="1800" b="1" dirty="0" smtClean="0">
                <a:solidFill>
                  <a:srgbClr val="144C76"/>
                </a:solidFill>
                <a:latin typeface="Montserrat Semi" charset="0"/>
                <a:ea typeface="Montserrat Semi" charset="0"/>
                <a:cs typeface="Montserrat Semi" charset="0"/>
              </a:rPr>
              <a:t>¿Esta bien si compro una plantilla?</a:t>
            </a:r>
            <a:endParaRPr lang="es-ES_tradnl" sz="1800" b="1" dirty="0">
              <a:solidFill>
                <a:srgbClr val="144C76"/>
              </a:solidFill>
              <a:latin typeface="Montserrat Semi" charset="0"/>
              <a:ea typeface="Montserrat Semi" charset="0"/>
              <a:cs typeface="Montserrat Semi" charset="0"/>
            </a:endParaRPr>
          </a:p>
        </p:txBody>
      </p:sp>
    </p:spTree>
    <p:extLst>
      <p:ext uri="{BB962C8B-B14F-4D97-AF65-F5344CB8AC3E}">
        <p14:creationId xmlns:p14="http://schemas.microsoft.com/office/powerpoint/2010/main" val="1676205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3802"/>
            <a:ext cx="9144000" cy="4108279"/>
          </a:xfrm>
          <a:prstGeom prst="rect">
            <a:avLst/>
          </a:prstGeom>
        </p:spPr>
      </p:pic>
      <p:sp>
        <p:nvSpPr>
          <p:cNvPr id="7" name="CuadroTexto 6"/>
          <p:cNvSpPr txBox="1"/>
          <p:nvPr/>
        </p:nvSpPr>
        <p:spPr>
          <a:xfrm>
            <a:off x="6611909" y="213265"/>
            <a:ext cx="2185215" cy="523220"/>
          </a:xfrm>
          <a:prstGeom prst="rect">
            <a:avLst/>
          </a:prstGeom>
          <a:noFill/>
        </p:spPr>
        <p:txBody>
          <a:bodyPr wrap="none" rtlCol="0">
            <a:spAutoFit/>
          </a:bodyPr>
          <a:lstStyle/>
          <a:p>
            <a:pPr algn="ctr"/>
            <a:r>
              <a:rPr lang="es-ES" sz="2800" b="1" smtClean="0">
                <a:solidFill>
                  <a:srgbClr val="144C76"/>
                </a:solidFill>
                <a:latin typeface="Montserrat Semi" charset="0"/>
                <a:ea typeface="Montserrat Semi" charset="0"/>
                <a:cs typeface="Montserrat Semi" charset="0"/>
              </a:rPr>
              <a:t>¡Velocidad!</a:t>
            </a:r>
            <a:endParaRPr lang="es-ES_tradnl" sz="2800" dirty="0">
              <a:solidFill>
                <a:srgbClr val="144C76"/>
              </a:solidFill>
              <a:latin typeface="Montserrat Ultra Light" charset="0"/>
              <a:ea typeface="Montserrat Ultra Light" charset="0"/>
              <a:cs typeface="Montserrat Ultra Light" charset="0"/>
            </a:endParaRPr>
          </a:p>
        </p:txBody>
      </p:sp>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3456395"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¡POTENCIANDO WORDPRESS!</a:t>
            </a:r>
            <a:endParaRPr lang="es-ES_tradnl" sz="1100" spc="400" dirty="0">
              <a:solidFill>
                <a:srgbClr val="71BFEB"/>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722643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3456395"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¡POTENCIANDO WORDPRESS!</a:t>
            </a:r>
            <a:endParaRPr lang="es-ES_tradnl" sz="1100" spc="400" dirty="0">
              <a:solidFill>
                <a:srgbClr val="71BFEB"/>
              </a:solidFill>
              <a:latin typeface="Montserrat Ultra Light" charset="0"/>
              <a:ea typeface="Montserrat Ultra Light" charset="0"/>
              <a:cs typeface="Montserrat Ultra Light" charset="0"/>
            </a:endParaRPr>
          </a:p>
        </p:txBody>
      </p:sp>
      <p:sp>
        <p:nvSpPr>
          <p:cNvPr id="9" name="CuadroTexto 8"/>
          <p:cNvSpPr txBox="1"/>
          <p:nvPr/>
        </p:nvSpPr>
        <p:spPr>
          <a:xfrm>
            <a:off x="605641" y="960020"/>
            <a:ext cx="7303326" cy="3539430"/>
          </a:xfrm>
          <a:prstGeom prst="rect">
            <a:avLst/>
          </a:prstGeom>
          <a:noFill/>
        </p:spPr>
        <p:txBody>
          <a:bodyPr wrap="square" rtlCol="0">
            <a:spAutoFit/>
          </a:bodyPr>
          <a:lstStyle/>
          <a:p>
            <a:pPr marL="285750" indent="-285750" fontAlgn="base">
              <a:buFont typeface="Arial" charset="0"/>
              <a:buChar char="•"/>
            </a:pPr>
            <a:r>
              <a:rPr lang="es-ES_tradnl" sz="1600" b="1" dirty="0" smtClean="0">
                <a:solidFill>
                  <a:srgbClr val="144C76"/>
                </a:solidFill>
                <a:latin typeface="Montserrat Semi" charset="0"/>
                <a:ea typeface="Montserrat Semi" charset="0"/>
                <a:cs typeface="Montserrat Semi" charset="0"/>
              </a:rPr>
              <a:t>Herramientas de </a:t>
            </a:r>
            <a:r>
              <a:rPr lang="es-ES_tradnl" sz="1600" b="1" dirty="0" err="1" smtClean="0">
                <a:solidFill>
                  <a:srgbClr val="144C76"/>
                </a:solidFill>
                <a:latin typeface="Montserrat Semi" charset="0"/>
                <a:ea typeface="Montserrat Semi" charset="0"/>
                <a:cs typeface="Montserrat Semi" charset="0"/>
              </a:rPr>
              <a:t>comprobaci</a:t>
            </a:r>
            <a:r>
              <a:rPr lang="es-ES" sz="1600" b="1" dirty="0" err="1" smtClean="0">
                <a:solidFill>
                  <a:srgbClr val="144C76"/>
                </a:solidFill>
                <a:latin typeface="Montserrat Semi" charset="0"/>
                <a:ea typeface="Montserrat Semi" charset="0"/>
                <a:cs typeface="Montserrat Semi" charset="0"/>
              </a:rPr>
              <a:t>ón</a:t>
            </a:r>
            <a:r>
              <a:rPr lang="es-ES" sz="1600" b="1" dirty="0" smtClean="0">
                <a:solidFill>
                  <a:srgbClr val="144C76"/>
                </a:solidFill>
                <a:latin typeface="Montserrat Semi" charset="0"/>
                <a:ea typeface="Montserrat Semi" charset="0"/>
                <a:cs typeface="Montserrat Semi" charset="0"/>
              </a:rPr>
              <a:t> de velocidad</a:t>
            </a:r>
            <a:endParaRPr lang="es-ES" sz="1600" b="1" dirty="0" smtClean="0">
              <a:solidFill>
                <a:srgbClr val="144C76"/>
              </a:solidFill>
              <a:latin typeface="Montserrat Semi" charset="0"/>
              <a:ea typeface="Montserrat Semi" charset="0"/>
              <a:cs typeface="Montserrat Semi" charset="0"/>
            </a:endParaRPr>
          </a:p>
          <a:p>
            <a:pPr fontAlgn="base"/>
            <a:r>
              <a:rPr lang="es-ES" sz="1600" dirty="0">
                <a:solidFill>
                  <a:srgbClr val="144C76"/>
                </a:solidFill>
                <a:latin typeface="Montserrat Ultra Light" charset="0"/>
                <a:ea typeface="Montserrat Ultra Light" charset="0"/>
                <a:cs typeface="Montserrat Ultra Light" charset="0"/>
              </a:rPr>
              <a:t> </a:t>
            </a:r>
            <a:r>
              <a:rPr lang="es-ES" sz="1600" dirty="0" smtClean="0">
                <a:solidFill>
                  <a:srgbClr val="144C76"/>
                </a:solidFill>
                <a:latin typeface="Montserrat Ultra Light" charset="0"/>
                <a:ea typeface="Montserrat Ultra Light" charset="0"/>
                <a:cs typeface="Montserrat Ultra Light" charset="0"/>
              </a:rPr>
              <a:t>     (</a:t>
            </a:r>
            <a:r>
              <a:rPr lang="es-ES_tradnl" sz="1600" dirty="0">
                <a:latin typeface="Montserrat Ultra Light" charset="0"/>
                <a:ea typeface="Montserrat Ultra Light" charset="0"/>
                <a:cs typeface="Montserrat Ultra Light" charset="0"/>
                <a:hlinkClick r:id="rId4"/>
              </a:rPr>
              <a:t>https://developers.google.com/speed/pagespeed/insights/?</a:t>
            </a:r>
            <a:r>
              <a:rPr lang="es-ES_tradnl" sz="1600" dirty="0" smtClean="0">
                <a:latin typeface="Montserrat Ultra Light" charset="0"/>
                <a:ea typeface="Montserrat Ultra Light" charset="0"/>
                <a:cs typeface="Montserrat Ultra Light" charset="0"/>
                <a:hlinkClick r:id="rId4"/>
              </a:rPr>
              <a:t>hl=es</a:t>
            </a:r>
            <a:r>
              <a:rPr lang="es-ES_tradnl" sz="1600" dirty="0" smtClean="0">
                <a:latin typeface="Montserrat Ultra Light" charset="0"/>
                <a:ea typeface="Montserrat Ultra Light" charset="0"/>
                <a:cs typeface="Montserrat Ultra Light" charset="0"/>
              </a:rPr>
              <a:t>)</a:t>
            </a:r>
            <a:endParaRPr lang="es-ES" sz="1600" dirty="0">
              <a:solidFill>
                <a:srgbClr val="144C76"/>
              </a:solidFill>
              <a:latin typeface="Montserrat Ultra Light" charset="0"/>
              <a:ea typeface="Montserrat Ultra Light" charset="0"/>
              <a:cs typeface="Montserrat Ultra Light" charset="0"/>
            </a:endParaRPr>
          </a:p>
          <a:p>
            <a:pPr fontAlgn="base"/>
            <a:r>
              <a:rPr lang="es-ES_tradnl" sz="1600" dirty="0" smtClean="0">
                <a:solidFill>
                  <a:srgbClr val="144C76"/>
                </a:solidFill>
                <a:latin typeface="Montserrat Ultra Light" charset="0"/>
                <a:ea typeface="Montserrat Ultra Light" charset="0"/>
                <a:cs typeface="Montserrat Ultra Light" charset="0"/>
              </a:rPr>
              <a:t>      (</a:t>
            </a:r>
            <a:r>
              <a:rPr lang="es-ES_tradnl" sz="1600" dirty="0">
                <a:latin typeface="Montserrat Ultra Light" charset="0"/>
                <a:ea typeface="Montserrat Ultra Light" charset="0"/>
                <a:cs typeface="Montserrat Ultra Light" charset="0"/>
                <a:hlinkClick r:id="rId5"/>
              </a:rPr>
              <a:t>https://www.thinkwithgoogle.com/intl/es-es/feature/testmysite</a:t>
            </a:r>
            <a:r>
              <a:rPr lang="es-ES_tradnl" sz="1600" dirty="0" smtClean="0">
                <a:latin typeface="Montserrat Ultra Light" charset="0"/>
                <a:ea typeface="Montserrat Ultra Light" charset="0"/>
                <a:cs typeface="Montserrat Ultra Light" charset="0"/>
                <a:hlinkClick r:id="rId5"/>
              </a:rPr>
              <a:t>/)</a:t>
            </a:r>
            <a:endParaRPr lang="es-ES_tradnl" sz="1600" dirty="0" smtClean="0">
              <a:latin typeface="Montserrat Ultra Light" charset="0"/>
              <a:ea typeface="Montserrat Ultra Light" charset="0"/>
              <a:cs typeface="Montserrat Ultra Light" charset="0"/>
            </a:endParaRPr>
          </a:p>
          <a:p>
            <a:pPr fontAlgn="base"/>
            <a:r>
              <a:rPr lang="es-ES_tradnl" sz="1600" dirty="0">
                <a:solidFill>
                  <a:srgbClr val="144C76"/>
                </a:solidFill>
                <a:latin typeface="Montserrat Ultra Light" charset="0"/>
                <a:ea typeface="Montserrat Ultra Light" charset="0"/>
                <a:cs typeface="Montserrat Ultra Light" charset="0"/>
              </a:rPr>
              <a:t> </a:t>
            </a:r>
            <a:r>
              <a:rPr lang="es-ES_tradnl" sz="1600" dirty="0" smtClean="0">
                <a:solidFill>
                  <a:srgbClr val="144C76"/>
                </a:solidFill>
                <a:latin typeface="Montserrat Ultra Light" charset="0"/>
                <a:ea typeface="Montserrat Ultra Light" charset="0"/>
                <a:cs typeface="Montserrat Ultra Light" charset="0"/>
              </a:rPr>
              <a:t>     (</a:t>
            </a:r>
            <a:r>
              <a:rPr lang="es-ES_tradnl" sz="1600" dirty="0">
                <a:latin typeface="Montserrat Ultra Light" charset="0"/>
                <a:ea typeface="Montserrat Ultra Light" charset="0"/>
                <a:cs typeface="Montserrat Ultra Light" charset="0"/>
                <a:hlinkClick r:id="rId6"/>
              </a:rPr>
              <a:t>https://gtmetrix.com</a:t>
            </a:r>
            <a:r>
              <a:rPr lang="es-ES_tradnl" sz="1600" dirty="0" smtClean="0">
                <a:latin typeface="Montserrat Ultra Light" charset="0"/>
                <a:ea typeface="Montserrat Ultra Light" charset="0"/>
                <a:cs typeface="Montserrat Ultra Light" charset="0"/>
                <a:hlinkClick r:id="rId6"/>
              </a:rPr>
              <a:t>/)</a:t>
            </a:r>
            <a:endParaRPr lang="es-ES_tradnl" sz="1600" dirty="0" smtClean="0">
              <a:latin typeface="Montserrat Ultra Light" charset="0"/>
              <a:ea typeface="Montserrat Ultra Light" charset="0"/>
              <a:cs typeface="Montserrat Ultra Light" charset="0"/>
            </a:endParaRPr>
          </a:p>
          <a:p>
            <a:pPr fontAlgn="base"/>
            <a:endParaRPr lang="es-ES_tradnl" sz="1600" dirty="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sz="1600" b="1" dirty="0" err="1" smtClean="0">
                <a:solidFill>
                  <a:srgbClr val="144C76"/>
                </a:solidFill>
                <a:latin typeface="Montserrat Semi" charset="0"/>
                <a:ea typeface="Montserrat Semi" charset="0"/>
                <a:cs typeface="Montserrat Semi" charset="0"/>
              </a:rPr>
              <a:t>Plugins</a:t>
            </a:r>
            <a:r>
              <a:rPr lang="es-ES_tradnl" sz="1600" b="1" dirty="0" smtClean="0">
                <a:solidFill>
                  <a:srgbClr val="144C76"/>
                </a:solidFill>
                <a:latin typeface="Montserrat Semi" charset="0"/>
                <a:ea typeface="Montserrat Semi" charset="0"/>
                <a:cs typeface="Montserrat Semi" charset="0"/>
              </a:rPr>
              <a:t> de </a:t>
            </a:r>
            <a:r>
              <a:rPr lang="es-ES_tradnl" sz="1600" b="1" dirty="0" err="1" smtClean="0">
                <a:solidFill>
                  <a:srgbClr val="144C76"/>
                </a:solidFill>
                <a:latin typeface="Montserrat Semi" charset="0"/>
                <a:ea typeface="Montserrat Semi" charset="0"/>
                <a:cs typeface="Montserrat Semi" charset="0"/>
              </a:rPr>
              <a:t>optimizaci</a:t>
            </a:r>
            <a:r>
              <a:rPr lang="es-ES" sz="1600" b="1" dirty="0" err="1" smtClean="0">
                <a:solidFill>
                  <a:srgbClr val="144C76"/>
                </a:solidFill>
                <a:latin typeface="Montserrat Semi" charset="0"/>
                <a:ea typeface="Montserrat Semi" charset="0"/>
                <a:cs typeface="Montserrat Semi" charset="0"/>
              </a:rPr>
              <a:t>ón</a:t>
            </a:r>
            <a:r>
              <a:rPr lang="es-ES" sz="1600" b="1" dirty="0" smtClean="0">
                <a:solidFill>
                  <a:srgbClr val="144C76"/>
                </a:solidFill>
                <a:latin typeface="Montserrat Semi" charset="0"/>
                <a:ea typeface="Montserrat Semi" charset="0"/>
                <a:cs typeface="Montserrat Semi" charset="0"/>
              </a:rPr>
              <a:t> de recursos</a:t>
            </a:r>
            <a:endParaRPr lang="es-ES_tradnl" sz="1600" b="1" dirty="0" smtClean="0">
              <a:solidFill>
                <a:srgbClr val="144C76"/>
              </a:solidFill>
              <a:latin typeface="Montserrat Semi" charset="0"/>
              <a:ea typeface="Montserrat Semi" charset="0"/>
              <a:cs typeface="Montserrat Semi" charset="0"/>
            </a:endParaRPr>
          </a:p>
          <a:p>
            <a:pPr fontAlgn="base"/>
            <a:r>
              <a:rPr lang="es-ES_tradnl" sz="1600" dirty="0">
                <a:solidFill>
                  <a:srgbClr val="144C76"/>
                </a:solidFill>
                <a:latin typeface="Montserrat Ultra Light" charset="0"/>
                <a:ea typeface="Montserrat Ultra Light" charset="0"/>
                <a:cs typeface="Montserrat Ultra Light" charset="0"/>
              </a:rPr>
              <a:t> </a:t>
            </a:r>
            <a:r>
              <a:rPr lang="es-ES_tradnl" sz="1600" dirty="0" smtClean="0">
                <a:solidFill>
                  <a:srgbClr val="144C76"/>
                </a:solidFill>
                <a:latin typeface="Montserrat Ultra Light" charset="0"/>
                <a:ea typeface="Montserrat Ultra Light" charset="0"/>
                <a:cs typeface="Montserrat Ultra Light" charset="0"/>
              </a:rPr>
              <a:t>    </a:t>
            </a:r>
            <a:r>
              <a:rPr lang="es-ES_tradnl" sz="1600" dirty="0" err="1" smtClean="0">
                <a:solidFill>
                  <a:srgbClr val="144C76"/>
                </a:solidFill>
                <a:latin typeface="Montserrat Ultra Light" charset="0"/>
                <a:ea typeface="Montserrat Ultra Light" charset="0"/>
                <a:cs typeface="Montserrat Ultra Light" charset="0"/>
              </a:rPr>
              <a:t>Compresi</a:t>
            </a:r>
            <a:r>
              <a:rPr lang="es-ES" sz="1600" dirty="0" err="1" smtClean="0">
                <a:solidFill>
                  <a:srgbClr val="144C76"/>
                </a:solidFill>
                <a:latin typeface="Montserrat Ultra Light" charset="0"/>
                <a:ea typeface="Montserrat Ultra Light" charset="0"/>
                <a:cs typeface="Montserrat Ultra Light" charset="0"/>
              </a:rPr>
              <a:t>ón</a:t>
            </a:r>
            <a:r>
              <a:rPr lang="es-ES" sz="1600" dirty="0" smtClean="0">
                <a:solidFill>
                  <a:srgbClr val="144C76"/>
                </a:solidFill>
                <a:latin typeface="Montserrat Ultra Light" charset="0"/>
                <a:ea typeface="Montserrat Ultra Light" charset="0"/>
                <a:cs typeface="Montserrat Ultra Light" charset="0"/>
              </a:rPr>
              <a:t> de imágenes</a:t>
            </a:r>
            <a:r>
              <a:rPr lang="es-ES_tradnl" sz="1600" dirty="0" smtClean="0">
                <a:solidFill>
                  <a:srgbClr val="144C76"/>
                </a:solidFill>
                <a:latin typeface="Montserrat Ultra Light" charset="0"/>
                <a:ea typeface="Montserrat Ultra Light" charset="0"/>
                <a:cs typeface="Montserrat Ultra Light" charset="0"/>
              </a:rPr>
              <a:t>(</a:t>
            </a:r>
            <a:r>
              <a:rPr lang="es-ES_tradnl" sz="1600" dirty="0" smtClean="0">
                <a:latin typeface="Montserrat Ultra Light" charset="0"/>
                <a:ea typeface="Montserrat Ultra Light" charset="0"/>
                <a:cs typeface="Montserrat Ultra Light" charset="0"/>
                <a:hlinkClick r:id="rId7"/>
              </a:rPr>
              <a:t>https</a:t>
            </a:r>
            <a:r>
              <a:rPr lang="es-ES_tradnl" sz="1600" dirty="0">
                <a:latin typeface="Montserrat Ultra Light" charset="0"/>
                <a:ea typeface="Montserrat Ultra Light" charset="0"/>
                <a:cs typeface="Montserrat Ultra Light" charset="0"/>
                <a:hlinkClick r:id="rId7"/>
              </a:rPr>
              <a:t>://wordpress.org/plugins/wp-smushit/</a:t>
            </a:r>
            <a:r>
              <a:rPr lang="es-ES_tradnl" sz="1600" dirty="0" smtClean="0">
                <a:solidFill>
                  <a:srgbClr val="144C76"/>
                </a:solidFill>
                <a:latin typeface="Montserrat Ultra Light" charset="0"/>
                <a:ea typeface="Montserrat Ultra Light" charset="0"/>
                <a:cs typeface="Montserrat Ultra Light" charset="0"/>
                <a:hlinkClick r:id="rId7"/>
              </a:rPr>
              <a:t>)</a:t>
            </a:r>
            <a:endParaRPr lang="es-ES_tradnl" sz="1600" dirty="0" smtClean="0">
              <a:solidFill>
                <a:srgbClr val="144C76"/>
              </a:solidFill>
              <a:latin typeface="Montserrat Ultra Light" charset="0"/>
              <a:ea typeface="Montserrat Ultra Light" charset="0"/>
              <a:cs typeface="Montserrat Ultra Light" charset="0"/>
            </a:endParaRPr>
          </a:p>
          <a:p>
            <a:pPr fontAlgn="base"/>
            <a:r>
              <a:rPr lang="es-ES_tradnl" sz="1600" dirty="0" smtClean="0">
                <a:solidFill>
                  <a:srgbClr val="144C76"/>
                </a:solidFill>
                <a:latin typeface="Montserrat Ultra Light" charset="0"/>
                <a:ea typeface="Montserrat Ultra Light" charset="0"/>
                <a:cs typeface="Montserrat Ultra Light" charset="0"/>
              </a:rPr>
              <a:t>     </a:t>
            </a:r>
            <a:r>
              <a:rPr lang="es-ES_tradnl" sz="1600" dirty="0" err="1" smtClean="0">
                <a:solidFill>
                  <a:srgbClr val="144C76"/>
                </a:solidFill>
                <a:latin typeface="Montserrat Ultra Light" charset="0"/>
                <a:ea typeface="Montserrat Ultra Light" charset="0"/>
                <a:cs typeface="Montserrat Ultra Light" charset="0"/>
              </a:rPr>
              <a:t>Cach</a:t>
            </a:r>
            <a:r>
              <a:rPr lang="es-ES" sz="1600" dirty="0" smtClean="0">
                <a:solidFill>
                  <a:srgbClr val="144C76"/>
                </a:solidFill>
                <a:latin typeface="Montserrat Ultra Light" charset="0"/>
                <a:ea typeface="Montserrat Ultra Light" charset="0"/>
                <a:cs typeface="Montserrat Ultra Light" charset="0"/>
              </a:rPr>
              <a:t>é de la web (</a:t>
            </a:r>
            <a:r>
              <a:rPr lang="es-ES" sz="1600" dirty="0">
                <a:latin typeface="Montserrat Ultra Light" charset="0"/>
                <a:ea typeface="Montserrat Ultra Light" charset="0"/>
                <a:cs typeface="Montserrat Ultra Light" charset="0"/>
                <a:hlinkClick r:id="rId8"/>
              </a:rPr>
              <a:t>https://es.wordpress.org/plugins/wp-super-cache</a:t>
            </a:r>
            <a:r>
              <a:rPr lang="es-ES" sz="1600" dirty="0" smtClean="0">
                <a:latin typeface="Montserrat Ultra Light" charset="0"/>
                <a:ea typeface="Montserrat Ultra Light" charset="0"/>
                <a:cs typeface="Montserrat Ultra Light" charset="0"/>
                <a:hlinkClick r:id="rId8"/>
              </a:rPr>
              <a:t>/</a:t>
            </a:r>
            <a:r>
              <a:rPr lang="es-ES" sz="1600" dirty="0" smtClean="0">
                <a:solidFill>
                  <a:srgbClr val="144C76"/>
                </a:solidFill>
                <a:latin typeface="Montserrat Ultra Light" charset="0"/>
                <a:ea typeface="Montserrat Ultra Light" charset="0"/>
                <a:cs typeface="Montserrat Ultra Light" charset="0"/>
                <a:hlinkClick r:id="rId8"/>
              </a:rPr>
              <a:t>)</a:t>
            </a:r>
            <a:endParaRPr lang="es-ES" sz="1600" dirty="0" smtClean="0">
              <a:solidFill>
                <a:srgbClr val="144C76"/>
              </a:solidFill>
              <a:latin typeface="Montserrat Ultra Light" charset="0"/>
              <a:ea typeface="Montserrat Ultra Light" charset="0"/>
              <a:cs typeface="Montserrat Ultra Light" charset="0"/>
            </a:endParaRPr>
          </a:p>
          <a:p>
            <a:pPr fontAlgn="base"/>
            <a:r>
              <a:rPr lang="es-ES" sz="1600" dirty="0">
                <a:solidFill>
                  <a:srgbClr val="144C76"/>
                </a:solidFill>
                <a:latin typeface="Montserrat Ultra Light" charset="0"/>
                <a:ea typeface="Montserrat Ultra Light" charset="0"/>
                <a:cs typeface="Montserrat Ultra Light" charset="0"/>
              </a:rPr>
              <a:t> </a:t>
            </a:r>
            <a:r>
              <a:rPr lang="es-ES" sz="1600" dirty="0" smtClean="0">
                <a:solidFill>
                  <a:srgbClr val="144C76"/>
                </a:solidFill>
                <a:latin typeface="Montserrat Ultra Light" charset="0"/>
                <a:ea typeface="Montserrat Ultra Light" charset="0"/>
                <a:cs typeface="Montserrat Ultra Light" charset="0"/>
              </a:rPr>
              <a:t>    Compresión de JS y CSS (</a:t>
            </a:r>
            <a:r>
              <a:rPr lang="es-ES" sz="1600" dirty="0">
                <a:latin typeface="Montserrat Ultra Light" charset="0"/>
                <a:ea typeface="Montserrat Ultra Light" charset="0"/>
                <a:cs typeface="Montserrat Ultra Light" charset="0"/>
                <a:hlinkClick r:id="rId9"/>
              </a:rPr>
              <a:t>https://es.wordpress.org/plugins/wp-super-minify/</a:t>
            </a:r>
            <a:r>
              <a:rPr lang="es-ES" sz="1600" dirty="0" smtClean="0">
                <a:solidFill>
                  <a:srgbClr val="144C76"/>
                </a:solidFill>
                <a:latin typeface="Montserrat Ultra Light" charset="0"/>
                <a:ea typeface="Montserrat Ultra Light" charset="0"/>
                <a:cs typeface="Montserrat Ultra Light" charset="0"/>
              </a:rPr>
              <a:t>)</a:t>
            </a:r>
            <a:endParaRPr lang="es-ES_tradnl" sz="1600"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endParaRPr lang="es-ES_tradnl" sz="1600"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_tradnl" sz="1600" b="1" dirty="0" smtClean="0">
                <a:solidFill>
                  <a:srgbClr val="144C76"/>
                </a:solidFill>
                <a:latin typeface="Montserrat Semi" charset="0"/>
                <a:ea typeface="Montserrat Semi" charset="0"/>
                <a:cs typeface="Montserrat Semi" charset="0"/>
              </a:rPr>
              <a:t>Menor tiempo de carga = Mayor tiempo de visita</a:t>
            </a:r>
            <a:endParaRPr lang="es-ES_tradnl" sz="1600" b="1" dirty="0" smtClean="0">
              <a:solidFill>
                <a:srgbClr val="144C76"/>
              </a:solidFill>
              <a:latin typeface="Montserrat Semi" charset="0"/>
              <a:ea typeface="Montserrat Semi" charset="0"/>
              <a:cs typeface="Montserrat Semi" charset="0"/>
            </a:endParaRPr>
          </a:p>
          <a:p>
            <a:pPr fontAlgn="base"/>
            <a:endParaRPr lang="es-ES_tradnl" sz="1600" dirty="0" smtClean="0">
              <a:solidFill>
                <a:srgbClr val="144C76"/>
              </a:solidFill>
              <a:latin typeface="Montserrat Ultra Light" charset="0"/>
              <a:ea typeface="Montserrat Ultra Light" charset="0"/>
              <a:cs typeface="Montserrat Ultra Light" charset="0"/>
            </a:endParaRPr>
          </a:p>
          <a:p>
            <a:pPr marL="285750" indent="-285750" fontAlgn="base">
              <a:buFont typeface="Arial" charset="0"/>
              <a:buChar char="•"/>
            </a:pPr>
            <a:r>
              <a:rPr lang="es-ES" sz="1600" b="1" dirty="0" smtClean="0">
                <a:solidFill>
                  <a:srgbClr val="144C76"/>
                </a:solidFill>
                <a:latin typeface="Montserrat Semi" charset="0"/>
                <a:ea typeface="Montserrat Semi" charset="0"/>
                <a:cs typeface="Montserrat Semi" charset="0"/>
              </a:rPr>
              <a:t>¡Anticiparse!</a:t>
            </a:r>
            <a:endParaRPr lang="es-ES_tradnl" sz="1600" b="1" dirty="0">
              <a:solidFill>
                <a:srgbClr val="144C76"/>
              </a:solidFill>
              <a:latin typeface="Montserrat Semi" charset="0"/>
              <a:ea typeface="Montserrat Semi" charset="0"/>
              <a:cs typeface="Montserrat Semi" charset="0"/>
            </a:endParaRPr>
          </a:p>
        </p:txBody>
      </p:sp>
      <p:sp>
        <p:nvSpPr>
          <p:cNvPr id="10" name="CuadroTexto 9"/>
          <p:cNvSpPr txBox="1"/>
          <p:nvPr/>
        </p:nvSpPr>
        <p:spPr>
          <a:xfrm>
            <a:off x="6611909" y="213265"/>
            <a:ext cx="2185215" cy="523220"/>
          </a:xfrm>
          <a:prstGeom prst="rect">
            <a:avLst/>
          </a:prstGeom>
          <a:noFill/>
        </p:spPr>
        <p:txBody>
          <a:bodyPr wrap="none" rtlCol="0">
            <a:spAutoFit/>
          </a:bodyPr>
          <a:lstStyle/>
          <a:p>
            <a:pPr algn="ctr"/>
            <a:r>
              <a:rPr lang="es-ES" sz="2800" b="1" smtClean="0">
                <a:solidFill>
                  <a:srgbClr val="144C76"/>
                </a:solidFill>
                <a:latin typeface="Montserrat Semi" charset="0"/>
                <a:ea typeface="Montserrat Semi" charset="0"/>
                <a:cs typeface="Montserrat Semi" charset="0"/>
              </a:rPr>
              <a:t>¡Velocidad!</a:t>
            </a:r>
            <a:endParaRPr lang="es-ES_tradnl" sz="2800" dirty="0">
              <a:solidFill>
                <a:srgbClr val="144C76"/>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425516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9372"/>
            <a:ext cx="9144000" cy="4445502"/>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3456395"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¡POTENCIANDO WORDPRESS!</a:t>
            </a:r>
            <a:endParaRPr lang="es-ES_tradnl" sz="1100" spc="400" dirty="0">
              <a:solidFill>
                <a:srgbClr val="71BFEB"/>
              </a:solidFill>
              <a:latin typeface="Montserrat Ultra Light" charset="0"/>
              <a:ea typeface="Montserrat Ultra Light" charset="0"/>
              <a:cs typeface="Montserrat Ultra Light" charset="0"/>
            </a:endParaRPr>
          </a:p>
        </p:txBody>
      </p:sp>
      <p:sp>
        <p:nvSpPr>
          <p:cNvPr id="8" name="CuadroTexto 7"/>
          <p:cNvSpPr txBox="1"/>
          <p:nvPr/>
        </p:nvSpPr>
        <p:spPr>
          <a:xfrm>
            <a:off x="6477638" y="237015"/>
            <a:ext cx="2263761" cy="523220"/>
          </a:xfrm>
          <a:prstGeom prst="rect">
            <a:avLst/>
          </a:prstGeom>
          <a:noFill/>
        </p:spPr>
        <p:txBody>
          <a:bodyPr wrap="none" rtlCol="0">
            <a:spAutoFit/>
          </a:bodyPr>
          <a:lstStyle/>
          <a:p>
            <a:pPr algn="ctr"/>
            <a:r>
              <a:rPr lang="es-ES" sz="2800" b="1" smtClean="0">
                <a:solidFill>
                  <a:srgbClr val="144C76"/>
                </a:solidFill>
                <a:latin typeface="Montserrat Semi" charset="0"/>
                <a:ea typeface="Montserrat Semi" charset="0"/>
                <a:cs typeface="Montserrat Semi" charset="0"/>
              </a:rPr>
              <a:t>¡Contenido!</a:t>
            </a:r>
            <a:endParaRPr lang="es-ES_tradnl" sz="2800" dirty="0">
              <a:solidFill>
                <a:srgbClr val="144C76"/>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616204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5" name="CuadroTexto 4"/>
          <p:cNvSpPr txBox="1"/>
          <p:nvPr/>
        </p:nvSpPr>
        <p:spPr>
          <a:xfrm>
            <a:off x="468510" y="331044"/>
            <a:ext cx="3456395" cy="261610"/>
          </a:xfrm>
          <a:prstGeom prst="rect">
            <a:avLst/>
          </a:prstGeom>
          <a:noFill/>
        </p:spPr>
        <p:txBody>
          <a:bodyPr wrap="none" rtlCol="0">
            <a:spAutoFit/>
          </a:bodyPr>
          <a:lstStyle/>
          <a:p>
            <a:r>
              <a:rPr lang="es-ES" sz="1100" spc="400" smtClean="0">
                <a:solidFill>
                  <a:srgbClr val="71BFEB"/>
                </a:solidFill>
                <a:latin typeface="Montserrat Ultra Light" charset="0"/>
                <a:ea typeface="Montserrat Ultra Light" charset="0"/>
                <a:cs typeface="Montserrat Ultra Light" charset="0"/>
              </a:rPr>
              <a:t>¡POTENCIANDO WORDPRESS!</a:t>
            </a:r>
            <a:endParaRPr lang="es-ES_tradnl" sz="1100" spc="400" dirty="0">
              <a:solidFill>
                <a:srgbClr val="71BFEB"/>
              </a:solidFill>
              <a:latin typeface="Montserrat Ultra Light" charset="0"/>
              <a:ea typeface="Montserrat Ultra Light" charset="0"/>
              <a:cs typeface="Montserrat Ultra Light" charset="0"/>
            </a:endParaRPr>
          </a:p>
        </p:txBody>
      </p:sp>
      <p:sp>
        <p:nvSpPr>
          <p:cNvPr id="6" name="CuadroTexto 5"/>
          <p:cNvSpPr txBox="1"/>
          <p:nvPr/>
        </p:nvSpPr>
        <p:spPr>
          <a:xfrm>
            <a:off x="6477638" y="237015"/>
            <a:ext cx="2263761" cy="523220"/>
          </a:xfrm>
          <a:prstGeom prst="rect">
            <a:avLst/>
          </a:prstGeom>
          <a:noFill/>
        </p:spPr>
        <p:txBody>
          <a:bodyPr wrap="none" rtlCol="0">
            <a:spAutoFit/>
          </a:bodyPr>
          <a:lstStyle/>
          <a:p>
            <a:pPr algn="ctr"/>
            <a:r>
              <a:rPr lang="es-ES" sz="2800" b="1" smtClean="0">
                <a:solidFill>
                  <a:srgbClr val="144C76"/>
                </a:solidFill>
                <a:latin typeface="Montserrat Semi" charset="0"/>
                <a:ea typeface="Montserrat Semi" charset="0"/>
                <a:cs typeface="Montserrat Semi" charset="0"/>
              </a:rPr>
              <a:t>¡Contenido!</a:t>
            </a:r>
            <a:endParaRPr lang="es-ES_tradnl" sz="2800" dirty="0">
              <a:solidFill>
                <a:srgbClr val="144C76"/>
              </a:solidFill>
              <a:latin typeface="Montserrat Ultra Light" charset="0"/>
              <a:ea typeface="Montserrat Ultra Light" charset="0"/>
              <a:cs typeface="Montserrat Ultra Light" charset="0"/>
            </a:endParaRPr>
          </a:p>
        </p:txBody>
      </p:sp>
      <p:sp>
        <p:nvSpPr>
          <p:cNvPr id="7" name="CuadroTexto 6"/>
          <p:cNvSpPr txBox="1"/>
          <p:nvPr/>
        </p:nvSpPr>
        <p:spPr>
          <a:xfrm>
            <a:off x="605640" y="1280648"/>
            <a:ext cx="6717040" cy="2800767"/>
          </a:xfrm>
          <a:prstGeom prst="rect">
            <a:avLst/>
          </a:prstGeom>
          <a:noFill/>
        </p:spPr>
        <p:txBody>
          <a:bodyPr wrap="square" rtlCol="0">
            <a:spAutoFit/>
          </a:bodyPr>
          <a:lstStyle/>
          <a:p>
            <a:pPr marL="285750" indent="-285750">
              <a:buFont typeface="Arial" charset="0"/>
              <a:buChar char="•"/>
            </a:pPr>
            <a:r>
              <a:rPr lang="es-ES_tradnl" sz="1600" dirty="0">
                <a:solidFill>
                  <a:srgbClr val="144C76"/>
                </a:solidFill>
                <a:latin typeface="Montserrat Ultra Light" charset="0"/>
                <a:ea typeface="Montserrat Ultra Light" charset="0"/>
                <a:cs typeface="Montserrat Ultra Light" charset="0"/>
              </a:rPr>
              <a:t>Asegúrate de que utilizas un </a:t>
            </a:r>
            <a:r>
              <a:rPr lang="es-ES_tradnl" sz="1600" b="1" dirty="0">
                <a:solidFill>
                  <a:srgbClr val="144C76"/>
                </a:solidFill>
                <a:latin typeface="Montserrat Semi" charset="0"/>
                <a:ea typeface="Montserrat Semi" charset="0"/>
                <a:cs typeface="Montserrat Semi" charset="0"/>
              </a:rPr>
              <a:t>lenguaje claro </a:t>
            </a:r>
            <a:r>
              <a:rPr lang="es-ES_tradnl" sz="1600" dirty="0">
                <a:solidFill>
                  <a:srgbClr val="144C76"/>
                </a:solidFill>
                <a:latin typeface="Montserrat Ultra Light" charset="0"/>
                <a:ea typeface="Montserrat Ultra Light" charset="0"/>
                <a:cs typeface="Montserrat Ultra Light" charset="0"/>
              </a:rPr>
              <a:t>y </a:t>
            </a:r>
            <a:r>
              <a:rPr lang="es-ES_tradnl" sz="1600" b="1" dirty="0" smtClean="0">
                <a:solidFill>
                  <a:srgbClr val="144C76"/>
                </a:solidFill>
                <a:latin typeface="Montserrat Semi" charset="0"/>
                <a:ea typeface="Montserrat Semi" charset="0"/>
                <a:cs typeface="Montserrat Semi" charset="0"/>
              </a:rPr>
              <a:t>conciso</a:t>
            </a:r>
            <a:r>
              <a:rPr lang="es-ES_tradnl" sz="1600" dirty="0" smtClean="0">
                <a:solidFill>
                  <a:srgbClr val="144C76"/>
                </a:solidFill>
                <a:latin typeface="Montserrat Ultra Light" charset="0"/>
                <a:ea typeface="Montserrat Ultra Light" charset="0"/>
                <a:cs typeface="Montserrat Ultra Light" charset="0"/>
              </a:rPr>
              <a:t>, siempre </a:t>
            </a:r>
            <a:r>
              <a:rPr lang="es-ES_tradnl" sz="1600" dirty="0">
                <a:solidFill>
                  <a:srgbClr val="144C76"/>
                </a:solidFill>
                <a:latin typeface="Montserrat Ultra Light" charset="0"/>
                <a:ea typeface="Montserrat Ultra Light" charset="0"/>
                <a:cs typeface="Montserrat Ultra Light" charset="0"/>
              </a:rPr>
              <a:t>enfocado al </a:t>
            </a:r>
            <a:r>
              <a:rPr lang="es-ES_tradnl" sz="1600" b="1" dirty="0">
                <a:solidFill>
                  <a:srgbClr val="144C76"/>
                </a:solidFill>
                <a:latin typeface="Montserrat Semi" charset="0"/>
                <a:ea typeface="Montserrat Semi" charset="0"/>
                <a:cs typeface="Montserrat Semi" charset="0"/>
              </a:rPr>
              <a:t>tipo de público </a:t>
            </a:r>
            <a:r>
              <a:rPr lang="es-ES_tradnl" sz="1600" dirty="0">
                <a:solidFill>
                  <a:srgbClr val="144C76"/>
                </a:solidFill>
                <a:latin typeface="Montserrat Ultra Light" charset="0"/>
                <a:ea typeface="Montserrat Ultra Light" charset="0"/>
                <a:cs typeface="Montserrat Ultra Light" charset="0"/>
              </a:rPr>
              <a:t>al que va dirigido </a:t>
            </a:r>
            <a:r>
              <a:rPr lang="es-ES_tradnl" sz="1600" dirty="0" smtClean="0">
                <a:solidFill>
                  <a:srgbClr val="144C76"/>
                </a:solidFill>
                <a:latin typeface="Montserrat Ultra Light" charset="0"/>
                <a:ea typeface="Montserrat Ultra Light" charset="0"/>
                <a:cs typeface="Montserrat Ultra Light" charset="0"/>
              </a:rPr>
              <a:t>tu sitio </a:t>
            </a:r>
            <a:r>
              <a:rPr lang="es-ES_tradnl" sz="1600" dirty="0">
                <a:solidFill>
                  <a:srgbClr val="144C76"/>
                </a:solidFill>
                <a:latin typeface="Montserrat Ultra Light" charset="0"/>
                <a:ea typeface="Montserrat Ultra Light" charset="0"/>
                <a:cs typeface="Montserrat Ultra Light" charset="0"/>
              </a:rPr>
              <a:t>web</a:t>
            </a:r>
            <a:r>
              <a:rPr lang="es-ES_tradnl" sz="1600" dirty="0" smtClean="0">
                <a:solidFill>
                  <a:srgbClr val="144C76"/>
                </a:solidFill>
                <a:latin typeface="Montserrat Ultra Light" charset="0"/>
                <a:ea typeface="Montserrat Ultra Light" charset="0"/>
                <a:cs typeface="Montserrat Ultra Light" charset="0"/>
              </a:rPr>
              <a:t>.</a:t>
            </a:r>
          </a:p>
          <a:p>
            <a:pPr marL="285750" indent="-285750">
              <a:buFont typeface="Arial" charset="0"/>
              <a:buChar char="•"/>
            </a:pPr>
            <a:endParaRPr lang="es-ES_tradnl" sz="1600" dirty="0">
              <a:solidFill>
                <a:srgbClr val="144C76"/>
              </a:solidFill>
              <a:latin typeface="Montserrat Ultra Light" charset="0"/>
              <a:ea typeface="Montserrat Ultra Light" charset="0"/>
              <a:cs typeface="Montserrat Ultra Light" charset="0"/>
            </a:endParaRPr>
          </a:p>
          <a:p>
            <a:pPr marL="285750" indent="-285750">
              <a:buFont typeface="Arial" charset="0"/>
              <a:buChar char="•"/>
            </a:pPr>
            <a:r>
              <a:rPr lang="es-ES_tradnl" sz="1600" dirty="0" smtClean="0">
                <a:solidFill>
                  <a:srgbClr val="144C76"/>
                </a:solidFill>
                <a:latin typeface="Montserrat Ultra Light" charset="0"/>
                <a:ea typeface="Montserrat Ultra Light" charset="0"/>
                <a:cs typeface="Montserrat Ultra Light" charset="0"/>
              </a:rPr>
              <a:t>El</a:t>
            </a:r>
            <a:r>
              <a:rPr lang="es-ES_tradnl" sz="1600" dirty="0">
                <a:solidFill>
                  <a:srgbClr val="144C76"/>
                </a:solidFill>
                <a:latin typeface="Montserrat Ultra Light" charset="0"/>
                <a:ea typeface="Montserrat Ultra Light" charset="0"/>
                <a:cs typeface="Montserrat Ultra Light" charset="0"/>
              </a:rPr>
              <a:t> contenido </a:t>
            </a:r>
            <a:r>
              <a:rPr lang="es-ES_tradnl" sz="1600" dirty="0" smtClean="0">
                <a:solidFill>
                  <a:srgbClr val="144C76"/>
                </a:solidFill>
                <a:latin typeface="Montserrat Ultra Light" charset="0"/>
                <a:ea typeface="Montserrat Ultra Light" charset="0"/>
                <a:cs typeface="Montserrat Ultra Light" charset="0"/>
              </a:rPr>
              <a:t>de tu sitio web debe ser </a:t>
            </a:r>
            <a:r>
              <a:rPr lang="es-ES_tradnl" sz="1600" b="1" dirty="0" smtClean="0">
                <a:solidFill>
                  <a:srgbClr val="144C76"/>
                </a:solidFill>
                <a:latin typeface="Montserrat Semi" charset="0"/>
                <a:ea typeface="Montserrat Semi" charset="0"/>
                <a:cs typeface="Montserrat Semi" charset="0"/>
              </a:rPr>
              <a:t>interesante</a:t>
            </a:r>
            <a:r>
              <a:rPr lang="es-ES_tradnl" sz="1600" dirty="0" smtClean="0">
                <a:solidFill>
                  <a:srgbClr val="144C76"/>
                </a:solidFill>
                <a:latin typeface="Montserrat Ultra Light" charset="0"/>
                <a:ea typeface="Montserrat Ultra Light" charset="0"/>
                <a:cs typeface="Montserrat Ultra Light" charset="0"/>
              </a:rPr>
              <a:t>, </a:t>
            </a:r>
            <a:r>
              <a:rPr lang="es-ES" sz="1600" b="1" dirty="0" smtClean="0">
                <a:solidFill>
                  <a:srgbClr val="144C76"/>
                </a:solidFill>
                <a:latin typeface="Montserrat Semi" charset="0"/>
                <a:ea typeface="Montserrat Semi" charset="0"/>
                <a:cs typeface="Montserrat Semi" charset="0"/>
              </a:rPr>
              <a:t>único</a:t>
            </a:r>
            <a:r>
              <a:rPr lang="es-ES" sz="1600" dirty="0" smtClean="0">
                <a:solidFill>
                  <a:srgbClr val="144C76"/>
                </a:solidFill>
                <a:latin typeface="Montserrat Ultra Light" charset="0"/>
                <a:ea typeface="Montserrat Ultra Light" charset="0"/>
                <a:cs typeface="Montserrat Ultra Light" charset="0"/>
              </a:rPr>
              <a:t> y </a:t>
            </a:r>
            <a:r>
              <a:rPr lang="es-ES" sz="1600" b="1" dirty="0" smtClean="0">
                <a:solidFill>
                  <a:srgbClr val="144C76"/>
                </a:solidFill>
                <a:latin typeface="Montserrat Semi" charset="0"/>
                <a:ea typeface="Montserrat Semi" charset="0"/>
                <a:cs typeface="Montserrat Semi" charset="0"/>
              </a:rPr>
              <a:t>confiable</a:t>
            </a:r>
            <a:r>
              <a:rPr lang="es-ES" sz="1600" dirty="0" smtClean="0">
                <a:solidFill>
                  <a:srgbClr val="144C76"/>
                </a:solidFill>
                <a:latin typeface="Montserrat Ultra Light" charset="0"/>
                <a:ea typeface="Montserrat Ultra Light" charset="0"/>
                <a:cs typeface="Montserrat Ultra Light" charset="0"/>
              </a:rPr>
              <a:t>.</a:t>
            </a:r>
            <a:endParaRPr lang="es-ES_tradnl" sz="1600" dirty="0" smtClean="0">
              <a:solidFill>
                <a:srgbClr val="144C76"/>
              </a:solidFill>
              <a:latin typeface="Montserrat Ultra Light" charset="0"/>
              <a:ea typeface="Montserrat Ultra Light" charset="0"/>
              <a:cs typeface="Montserrat Ultra Light" charset="0"/>
            </a:endParaRPr>
          </a:p>
          <a:p>
            <a:pPr marL="285750" indent="-285750">
              <a:buFont typeface="Arial" charset="0"/>
              <a:buChar char="•"/>
            </a:pPr>
            <a:endParaRPr lang="es-ES_tradnl" sz="1600" dirty="0">
              <a:solidFill>
                <a:srgbClr val="144C76"/>
              </a:solidFill>
              <a:latin typeface="Montserrat Ultra Light" charset="0"/>
              <a:ea typeface="Montserrat Ultra Light" charset="0"/>
              <a:cs typeface="Montserrat Ultra Light" charset="0"/>
            </a:endParaRPr>
          </a:p>
          <a:p>
            <a:pPr marL="285750" indent="-285750">
              <a:buFont typeface="Arial" charset="0"/>
              <a:buChar char="•"/>
            </a:pPr>
            <a:r>
              <a:rPr lang="es-ES_tradnl" sz="1600" dirty="0" smtClean="0">
                <a:solidFill>
                  <a:srgbClr val="144C76"/>
                </a:solidFill>
                <a:latin typeface="Montserrat Ultra Light" charset="0"/>
                <a:ea typeface="Montserrat Ultra Light" charset="0"/>
                <a:cs typeface="Montserrat Ultra Light" charset="0"/>
              </a:rPr>
              <a:t>Nuestro diseño se debe apoyar en el contenido y no al </a:t>
            </a:r>
            <a:r>
              <a:rPr lang="es-ES_tradnl" sz="1600" dirty="0" err="1" smtClean="0">
                <a:solidFill>
                  <a:srgbClr val="144C76"/>
                </a:solidFill>
                <a:latin typeface="Montserrat Ultra Light" charset="0"/>
                <a:ea typeface="Montserrat Ultra Light" charset="0"/>
                <a:cs typeface="Montserrat Ultra Light" charset="0"/>
              </a:rPr>
              <a:t>rev</a:t>
            </a:r>
            <a:r>
              <a:rPr lang="es-ES" sz="1600" dirty="0" err="1" smtClean="0">
                <a:solidFill>
                  <a:srgbClr val="144C76"/>
                </a:solidFill>
                <a:latin typeface="Montserrat Ultra Light" charset="0"/>
                <a:ea typeface="Montserrat Ultra Light" charset="0"/>
                <a:cs typeface="Montserrat Ultra Light" charset="0"/>
              </a:rPr>
              <a:t>és</a:t>
            </a:r>
            <a:r>
              <a:rPr lang="es-ES" sz="1600" dirty="0" smtClean="0">
                <a:solidFill>
                  <a:srgbClr val="144C76"/>
                </a:solidFill>
                <a:latin typeface="Montserrat Ultra Light" charset="0"/>
                <a:ea typeface="Montserrat Ultra Light" charset="0"/>
                <a:cs typeface="Montserrat Ultra Light" charset="0"/>
              </a:rPr>
              <a:t>, porque las visitas llegan al sitio por </a:t>
            </a:r>
            <a:r>
              <a:rPr lang="es-ES" sz="1600" b="1" dirty="0" smtClean="0">
                <a:solidFill>
                  <a:srgbClr val="144C76"/>
                </a:solidFill>
                <a:latin typeface="Montserrat Semi" charset="0"/>
                <a:ea typeface="Montserrat Semi" charset="0"/>
                <a:cs typeface="Montserrat Semi" charset="0"/>
              </a:rPr>
              <a:t>“información” </a:t>
            </a:r>
            <a:endParaRPr lang="es-ES_tradnl" sz="1600" b="1" dirty="0" smtClean="0">
              <a:solidFill>
                <a:srgbClr val="144C76"/>
              </a:solidFill>
              <a:latin typeface="Montserrat Semi" charset="0"/>
              <a:ea typeface="Montserrat Semi" charset="0"/>
              <a:cs typeface="Montserrat Semi" charset="0"/>
            </a:endParaRPr>
          </a:p>
          <a:p>
            <a:pPr marL="285750" indent="-285750">
              <a:buFont typeface="Arial" charset="0"/>
              <a:buChar char="•"/>
            </a:pPr>
            <a:endParaRPr lang="es-ES_tradnl" sz="1600" dirty="0" smtClean="0">
              <a:solidFill>
                <a:srgbClr val="144C76"/>
              </a:solidFill>
              <a:latin typeface="Montserrat Ultra Light" charset="0"/>
              <a:ea typeface="Montserrat Ultra Light" charset="0"/>
              <a:cs typeface="Montserrat Ultra Light" charset="0"/>
            </a:endParaRPr>
          </a:p>
          <a:p>
            <a:pPr marL="285750" indent="-285750">
              <a:buFont typeface="Arial" charset="0"/>
              <a:buChar char="•"/>
            </a:pPr>
            <a:r>
              <a:rPr lang="es-ES_tradnl" sz="1600" dirty="0" smtClean="0">
                <a:solidFill>
                  <a:srgbClr val="144C76"/>
                </a:solidFill>
                <a:latin typeface="Montserrat Ultra Light" charset="0"/>
                <a:ea typeface="Montserrat Ultra Light" charset="0"/>
                <a:cs typeface="Montserrat Ultra Light" charset="0"/>
              </a:rPr>
              <a:t>No lo hagas que tu usuario piense:</a:t>
            </a:r>
          </a:p>
          <a:p>
            <a:r>
              <a:rPr lang="es-ES_tradnl" sz="1600" dirty="0" smtClean="0">
                <a:solidFill>
                  <a:srgbClr val="144C76"/>
                </a:solidFill>
                <a:latin typeface="Montserrat Ultra Light" charset="0"/>
                <a:ea typeface="Montserrat Ultra Light" charset="0"/>
                <a:cs typeface="Montserrat Ultra Light" charset="0"/>
              </a:rPr>
              <a:t>     </a:t>
            </a:r>
            <a:r>
              <a:rPr lang="es-ES_tradnl" sz="1600" dirty="0" smtClean="0">
                <a:hlinkClick r:id="rId4"/>
              </a:rPr>
              <a:t>(</a:t>
            </a:r>
            <a:r>
              <a:rPr lang="es-ES_tradnl" sz="1600" dirty="0">
                <a:hlinkClick r:id="rId4"/>
              </a:rPr>
              <a:t>https://www.uifrommars.com/resumen-no-me-hagas-pensar</a:t>
            </a:r>
            <a:r>
              <a:rPr lang="es-ES_tradnl" sz="1600" dirty="0" smtClean="0">
                <a:hlinkClick r:id="rId4"/>
              </a:rPr>
              <a:t>/</a:t>
            </a:r>
            <a:r>
              <a:rPr lang="es-ES_tradnl" sz="1600" dirty="0" smtClean="0"/>
              <a:t>)</a:t>
            </a:r>
            <a:endParaRPr lang="es-ES_tradnl" sz="1600" dirty="0">
              <a:solidFill>
                <a:srgbClr val="144C76"/>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28141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8" name="CuadroTexto 7"/>
          <p:cNvSpPr txBox="1"/>
          <p:nvPr/>
        </p:nvSpPr>
        <p:spPr>
          <a:xfrm>
            <a:off x="2045091" y="1606169"/>
            <a:ext cx="4836580" cy="1569660"/>
          </a:xfrm>
          <a:prstGeom prst="rect">
            <a:avLst/>
          </a:prstGeom>
          <a:noFill/>
        </p:spPr>
        <p:txBody>
          <a:bodyPr wrap="none" rtlCol="0">
            <a:spAutoFit/>
          </a:bodyPr>
          <a:lstStyle/>
          <a:p>
            <a:pPr algn="ctr"/>
            <a:r>
              <a:rPr lang="es-ES" sz="3600" dirty="0" smtClean="0">
                <a:solidFill>
                  <a:srgbClr val="71BFEB"/>
                </a:solidFill>
                <a:latin typeface="Montserrat Ultra Light" charset="0"/>
                <a:ea typeface="Montserrat Ultra Light" charset="0"/>
                <a:cs typeface="Montserrat Ultra Light" charset="0"/>
              </a:rPr>
              <a:t>¡S</a:t>
            </a:r>
            <a:r>
              <a:rPr lang="es-ES" sz="3600" dirty="0" smtClean="0">
                <a:solidFill>
                  <a:srgbClr val="71BFEB"/>
                </a:solidFill>
                <a:latin typeface="Montserrat Ultra Light" charset="0"/>
                <a:ea typeface="Montserrat Ultra Light" charset="0"/>
                <a:cs typeface="Montserrat Ultra Light" charset="0"/>
              </a:rPr>
              <a:t>é </a:t>
            </a:r>
            <a:r>
              <a:rPr lang="es-ES" sz="3600" smtClean="0">
                <a:solidFill>
                  <a:srgbClr val="71BFEB"/>
                </a:solidFill>
                <a:latin typeface="Montserrat Ultra Light" charset="0"/>
                <a:ea typeface="Montserrat Ultra Light" charset="0"/>
                <a:cs typeface="Montserrat Ultra Light" charset="0"/>
              </a:rPr>
              <a:t>curioso!</a:t>
            </a:r>
            <a:endParaRPr lang="es-ES_tradnl" sz="2800" dirty="0" smtClean="0">
              <a:solidFill>
                <a:srgbClr val="144C76"/>
              </a:solidFill>
              <a:latin typeface="Montserrat Ultra Light" charset="0"/>
              <a:ea typeface="Montserrat Ultra Light" charset="0"/>
              <a:cs typeface="Montserrat Ultra Light" charset="0"/>
            </a:endParaRPr>
          </a:p>
          <a:p>
            <a:pPr algn="ctr"/>
            <a:r>
              <a:rPr lang="es-ES" sz="6000" b="1" dirty="0" smtClean="0">
                <a:solidFill>
                  <a:srgbClr val="144C76"/>
                </a:solidFill>
                <a:latin typeface="Montserrat Semi" charset="0"/>
                <a:ea typeface="Montserrat Semi" charset="0"/>
                <a:cs typeface="Montserrat Semi" charset="0"/>
              </a:rPr>
              <a:t>¡S</a:t>
            </a:r>
            <a:r>
              <a:rPr lang="es-ES" sz="6000" b="1" dirty="0" smtClean="0">
                <a:solidFill>
                  <a:srgbClr val="144C76"/>
                </a:solidFill>
                <a:latin typeface="Montserrat Semi" charset="0"/>
                <a:ea typeface="Montserrat Semi" charset="0"/>
                <a:cs typeface="Montserrat Semi" charset="0"/>
              </a:rPr>
              <a:t>é creativo</a:t>
            </a:r>
            <a:r>
              <a:rPr lang="es-ES" sz="6000" b="1" dirty="0" smtClean="0">
                <a:solidFill>
                  <a:srgbClr val="144C76"/>
                </a:solidFill>
                <a:latin typeface="Montserrat Semi" charset="0"/>
                <a:ea typeface="Montserrat Semi" charset="0"/>
                <a:cs typeface="Montserrat Semi" charset="0"/>
              </a:rPr>
              <a:t>!</a:t>
            </a:r>
            <a:endParaRPr lang="es-ES_tradnl" sz="6000" dirty="0">
              <a:solidFill>
                <a:srgbClr val="144C76"/>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682590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8138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4" name="Belleza inesperada - ¿Cual es su porque_ (Dobla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984"/>
            <a:ext cx="9150350" cy="5147072"/>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6">
            <a:alphaModFix/>
          </a:blip>
          <a:stretch>
            <a:fillRect/>
          </a:stretch>
        </p:blipFill>
        <p:spPr>
          <a:xfrm>
            <a:off x="7445800" y="3824625"/>
            <a:ext cx="1393401" cy="944025"/>
          </a:xfrm>
          <a:prstGeom prst="rect">
            <a:avLst/>
          </a:prstGeom>
          <a:noFill/>
          <a:ln>
            <a:noFill/>
          </a:ln>
        </p:spPr>
      </p:pic>
    </p:spTree>
    <p:extLst>
      <p:ext uri="{BB962C8B-B14F-4D97-AF65-F5344CB8AC3E}">
        <p14:creationId xmlns:p14="http://schemas.microsoft.com/office/powerpoint/2010/main" val="1389844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08" y="10273"/>
            <a:ext cx="9683860" cy="5548045"/>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
        <p:nvSpPr>
          <p:cNvPr id="3" name="CuadroTexto 2"/>
          <p:cNvSpPr txBox="1"/>
          <p:nvPr/>
        </p:nvSpPr>
        <p:spPr>
          <a:xfrm>
            <a:off x="4448572" y="3795029"/>
            <a:ext cx="1864613" cy="369332"/>
          </a:xfrm>
          <a:prstGeom prst="rect">
            <a:avLst/>
          </a:prstGeom>
          <a:noFill/>
        </p:spPr>
        <p:txBody>
          <a:bodyPr wrap="none" rtlCol="0">
            <a:spAutoFit/>
          </a:bodyPr>
          <a:lstStyle/>
          <a:p>
            <a:r>
              <a:rPr lang="es-ES_tradnl" sz="1800" dirty="0">
                <a:solidFill>
                  <a:schemeClr val="bg1"/>
                </a:solidFill>
                <a:latin typeface="Montserrat Ultra Light" charset="0"/>
                <a:ea typeface="Montserrat Ultra Light" charset="0"/>
                <a:cs typeface="Montserrat Ultra Light" charset="0"/>
              </a:rPr>
              <a:t>@</a:t>
            </a:r>
            <a:r>
              <a:rPr lang="es-ES_tradnl" sz="1800" dirty="0" err="1">
                <a:solidFill>
                  <a:schemeClr val="bg1"/>
                </a:solidFill>
                <a:latin typeface="Montserrat Ultra Light" charset="0"/>
                <a:ea typeface="Montserrat Ultra Light" charset="0"/>
                <a:cs typeface="Montserrat Ultra Light" charset="0"/>
              </a:rPr>
              <a:t>dariovchavez</a:t>
            </a:r>
            <a:endParaRPr lang="es-ES_tradnl" sz="1800" dirty="0">
              <a:solidFill>
                <a:schemeClr val="bg1"/>
              </a:solidFill>
              <a:latin typeface="Montserrat Ultra Light" charset="0"/>
              <a:ea typeface="Montserrat Ultra Light" charset="0"/>
              <a:cs typeface="Montserrat Ultra Light" charset="0"/>
            </a:endParaRPr>
          </a:p>
        </p:txBody>
      </p:sp>
      <p:sp>
        <p:nvSpPr>
          <p:cNvPr id="7" name="CuadroTexto 6"/>
          <p:cNvSpPr txBox="1"/>
          <p:nvPr/>
        </p:nvSpPr>
        <p:spPr>
          <a:xfrm>
            <a:off x="4257304" y="943560"/>
            <a:ext cx="3920821" cy="1384995"/>
          </a:xfrm>
          <a:prstGeom prst="rect">
            <a:avLst/>
          </a:prstGeom>
          <a:noFill/>
        </p:spPr>
        <p:txBody>
          <a:bodyPr wrap="square" rtlCol="0">
            <a:spAutoFit/>
          </a:bodyPr>
          <a:lstStyle/>
          <a:p>
            <a:r>
              <a:rPr lang="es-ES_tradnl" sz="2800" dirty="0" smtClean="0">
                <a:solidFill>
                  <a:schemeClr val="bg1"/>
                </a:solidFill>
                <a:latin typeface="Montserrat Ultra Light" charset="0"/>
                <a:ea typeface="Montserrat Ultra Light" charset="0"/>
                <a:cs typeface="Montserrat Ultra Light" charset="0"/>
              </a:rPr>
              <a:t>“Solo valemos,</a:t>
            </a:r>
          </a:p>
          <a:p>
            <a:r>
              <a:rPr lang="es-ES_tradnl" sz="2800" dirty="0" smtClean="0">
                <a:solidFill>
                  <a:schemeClr val="bg1"/>
                </a:solidFill>
                <a:latin typeface="Montserrat Ultra Light" charset="0"/>
                <a:ea typeface="Montserrat Ultra Light" charset="0"/>
                <a:cs typeface="Montserrat Ultra Light" charset="0"/>
              </a:rPr>
              <a:t> si </a:t>
            </a:r>
            <a:r>
              <a:rPr lang="es-ES_tradnl" sz="2800" b="1" dirty="0" smtClean="0">
                <a:solidFill>
                  <a:schemeClr val="bg1"/>
                </a:solidFill>
                <a:latin typeface="Montserrat Semi" charset="0"/>
                <a:ea typeface="Montserrat Semi" charset="0"/>
                <a:cs typeface="Montserrat Semi" charset="0"/>
              </a:rPr>
              <a:t>compartimos</a:t>
            </a:r>
          </a:p>
          <a:p>
            <a:r>
              <a:rPr lang="es-ES_tradnl" sz="2800" dirty="0" smtClean="0">
                <a:solidFill>
                  <a:schemeClr val="bg1"/>
                </a:solidFill>
                <a:latin typeface="Montserrat Ultra Light" charset="0"/>
                <a:ea typeface="Montserrat Ultra Light" charset="0"/>
                <a:cs typeface="Montserrat Ultra Light" charset="0"/>
              </a:rPr>
              <a:t> lo </a:t>
            </a:r>
            <a:r>
              <a:rPr lang="es-ES_tradnl" sz="2800" b="1" dirty="0" smtClean="0">
                <a:solidFill>
                  <a:schemeClr val="bg1"/>
                </a:solidFill>
                <a:latin typeface="Montserrat Semi" charset="0"/>
                <a:ea typeface="Montserrat Semi" charset="0"/>
                <a:cs typeface="Montserrat Semi" charset="0"/>
              </a:rPr>
              <a:t>que aprendemos</a:t>
            </a:r>
            <a:r>
              <a:rPr lang="es-ES_tradnl" sz="2800" dirty="0" smtClean="0">
                <a:solidFill>
                  <a:schemeClr val="bg1"/>
                </a:solidFill>
                <a:latin typeface="Montserrat Ultra Light" charset="0"/>
                <a:ea typeface="Montserrat Ultra Light" charset="0"/>
                <a:cs typeface="Montserrat Ultra Light" charset="0"/>
              </a:rPr>
              <a:t>”</a:t>
            </a:r>
            <a:endParaRPr lang="es-ES_tradnl" sz="2800" dirty="0">
              <a:solidFill>
                <a:schemeClr val="bg1"/>
              </a:solidFill>
              <a:latin typeface="Montserrat Ultra Light" charset="0"/>
              <a:ea typeface="Montserrat Ultra Light" charset="0"/>
              <a:cs typeface="Montserrat Ultra Light" charset="0"/>
            </a:endParaRPr>
          </a:p>
        </p:txBody>
      </p:sp>
      <p:sp>
        <p:nvSpPr>
          <p:cNvPr id="8" name="CuadroTexto 7"/>
          <p:cNvSpPr txBox="1"/>
          <p:nvPr/>
        </p:nvSpPr>
        <p:spPr>
          <a:xfrm>
            <a:off x="4451960" y="4105373"/>
            <a:ext cx="1970411" cy="307777"/>
          </a:xfrm>
          <a:prstGeom prst="rect">
            <a:avLst/>
          </a:prstGeom>
          <a:noFill/>
        </p:spPr>
        <p:txBody>
          <a:bodyPr wrap="none" rtlCol="0">
            <a:spAutoFit/>
          </a:bodyPr>
          <a:lstStyle/>
          <a:p>
            <a:r>
              <a:rPr lang="es-ES_tradnl" smtClean="0">
                <a:solidFill>
                  <a:schemeClr val="bg1"/>
                </a:solidFill>
                <a:latin typeface="Montserrat Ultra Light" charset="0"/>
                <a:ea typeface="Montserrat Ultra Light" charset="0"/>
                <a:cs typeface="Montserrat Ultra Light" charset="0"/>
              </a:rPr>
              <a:t>info@animusux.com</a:t>
            </a:r>
            <a:endParaRPr lang="es-ES_tradnl" dirty="0">
              <a:solidFill>
                <a:schemeClr val="bg1"/>
              </a:solidFill>
              <a:latin typeface="Montserrat Ultra Light" charset="0"/>
              <a:ea typeface="Montserrat Ultra Light" charset="0"/>
              <a:cs typeface="Montserrat Ultra Light" charset="0"/>
            </a:endParaRPr>
          </a:p>
        </p:txBody>
      </p:sp>
      <p:sp>
        <p:nvSpPr>
          <p:cNvPr id="9" name="CuadroTexto 8"/>
          <p:cNvSpPr txBox="1"/>
          <p:nvPr/>
        </p:nvSpPr>
        <p:spPr>
          <a:xfrm>
            <a:off x="4448572" y="2845008"/>
            <a:ext cx="2249334" cy="400110"/>
          </a:xfrm>
          <a:prstGeom prst="rect">
            <a:avLst/>
          </a:prstGeom>
          <a:noFill/>
        </p:spPr>
        <p:txBody>
          <a:bodyPr wrap="none" rtlCol="0">
            <a:spAutoFit/>
          </a:bodyPr>
          <a:lstStyle/>
          <a:p>
            <a:r>
              <a:rPr lang="es-ES_tradnl" sz="2000" b="1" dirty="0" smtClean="0">
                <a:solidFill>
                  <a:schemeClr val="bg1"/>
                </a:solidFill>
                <a:latin typeface="Montserrat Semi" charset="0"/>
                <a:ea typeface="Montserrat Semi" charset="0"/>
                <a:cs typeface="Montserrat Semi" charset="0"/>
              </a:rPr>
              <a:t>UX/UX </a:t>
            </a:r>
            <a:r>
              <a:rPr lang="es-ES_tradnl" sz="2000" b="1" dirty="0" err="1" smtClean="0">
                <a:solidFill>
                  <a:schemeClr val="bg1"/>
                </a:solidFill>
                <a:latin typeface="Montserrat Semi" charset="0"/>
                <a:ea typeface="Montserrat Semi" charset="0"/>
                <a:cs typeface="Montserrat Semi" charset="0"/>
              </a:rPr>
              <a:t>Designer</a:t>
            </a:r>
            <a:endParaRPr lang="es-ES_tradnl" sz="2000" b="1" dirty="0" smtClean="0">
              <a:solidFill>
                <a:schemeClr val="bg1"/>
              </a:solidFill>
              <a:latin typeface="Montserrat Semi" charset="0"/>
              <a:ea typeface="Montserrat Semi" charset="0"/>
              <a:cs typeface="Montserrat Semi" charset="0"/>
            </a:endParaRPr>
          </a:p>
        </p:txBody>
      </p:sp>
      <p:sp>
        <p:nvSpPr>
          <p:cNvPr id="11" name="CuadroTexto 10"/>
          <p:cNvSpPr txBox="1"/>
          <p:nvPr/>
        </p:nvSpPr>
        <p:spPr>
          <a:xfrm>
            <a:off x="4448572" y="3157098"/>
            <a:ext cx="1675459" cy="369332"/>
          </a:xfrm>
          <a:prstGeom prst="rect">
            <a:avLst/>
          </a:prstGeom>
          <a:noFill/>
        </p:spPr>
        <p:txBody>
          <a:bodyPr wrap="none" rtlCol="0">
            <a:spAutoFit/>
          </a:bodyPr>
          <a:lstStyle/>
          <a:p>
            <a:r>
              <a:rPr lang="es-ES_tradnl" sz="1800" dirty="0">
                <a:solidFill>
                  <a:schemeClr val="bg1"/>
                </a:solidFill>
                <a:latin typeface="Montserrat Ultra Light" charset="0"/>
                <a:ea typeface="Montserrat Ultra Light" charset="0"/>
                <a:cs typeface="Montserrat Ultra Light" charset="0"/>
              </a:rPr>
              <a:t>i</a:t>
            </a:r>
            <a:r>
              <a:rPr lang="es-ES_tradnl" sz="1800" smtClean="0">
                <a:solidFill>
                  <a:schemeClr val="bg1"/>
                </a:solidFill>
                <a:latin typeface="Montserrat Ultra Light" charset="0"/>
                <a:ea typeface="Montserrat Ultra Light" charset="0"/>
                <a:cs typeface="Montserrat Ultra Light" charset="0"/>
              </a:rPr>
              <a:t>n </a:t>
            </a:r>
            <a:r>
              <a:rPr lang="es-ES_tradnl" sz="1800" b="1" dirty="0" err="1" smtClean="0">
                <a:solidFill>
                  <a:schemeClr val="bg1"/>
                </a:solidFill>
                <a:latin typeface="Montserrat Semi" charset="0"/>
                <a:ea typeface="Montserrat Semi" charset="0"/>
                <a:cs typeface="Montserrat Semi" charset="0"/>
              </a:rPr>
              <a:t>WebCreek</a:t>
            </a:r>
            <a:endParaRPr lang="es-ES_tradnl" sz="1800" b="1" dirty="0" smtClean="0">
              <a:solidFill>
                <a:schemeClr val="bg1"/>
              </a:solidFill>
              <a:latin typeface="Montserrat Semi" charset="0"/>
              <a:ea typeface="Montserrat Semi" charset="0"/>
              <a:cs typeface="Montserrat Semi"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35500" y="70017"/>
            <a:ext cx="8759100" cy="94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x-none" sz="3000" b="1" dirty="0">
                <a:solidFill>
                  <a:srgbClr val="3C78D8"/>
                </a:solidFill>
                <a:latin typeface="Montserrat Semi" charset="0"/>
                <a:ea typeface="Montserrat Semi" charset="0"/>
                <a:cs typeface="Montserrat Semi" charset="0"/>
                <a:sym typeface="Open Sans"/>
              </a:rPr>
              <a:t>Gracias a nuestros patrocinadores</a:t>
            </a:r>
            <a:endParaRPr sz="3000" b="1" dirty="0">
              <a:solidFill>
                <a:srgbClr val="3C78D8"/>
              </a:solidFill>
              <a:latin typeface="Montserrat Semi" charset="0"/>
              <a:ea typeface="Montserrat Semi" charset="0"/>
              <a:cs typeface="Montserrat Semi" charset="0"/>
              <a:sym typeface="Open Sans"/>
            </a:endParaRPr>
          </a:p>
        </p:txBody>
      </p:sp>
      <p:sp>
        <p:nvSpPr>
          <p:cNvPr id="71" name="Google Shape;71;p15"/>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5"/>
          <p:cNvPicPr preferRelativeResize="0"/>
          <p:nvPr/>
        </p:nvPicPr>
        <p:blipFill>
          <a:blip r:embed="rId3">
            <a:alphaModFix/>
          </a:blip>
          <a:stretch>
            <a:fillRect/>
          </a:stretch>
        </p:blipFill>
        <p:spPr>
          <a:xfrm>
            <a:off x="7445800" y="3824625"/>
            <a:ext cx="1393401" cy="944025"/>
          </a:xfrm>
          <a:prstGeom prst="rect">
            <a:avLst/>
          </a:prstGeom>
          <a:noFill/>
          <a:ln>
            <a:noFill/>
          </a:ln>
        </p:spPr>
      </p:pic>
      <p:pic>
        <p:nvPicPr>
          <p:cNvPr id="74" name="Google Shape;74;p15"/>
          <p:cNvPicPr preferRelativeResize="0"/>
          <p:nvPr/>
        </p:nvPicPr>
        <p:blipFill>
          <a:blip r:embed="rId4">
            <a:alphaModFix/>
          </a:blip>
          <a:stretch>
            <a:fillRect/>
          </a:stretch>
        </p:blipFill>
        <p:spPr>
          <a:xfrm>
            <a:off x="6900" y="1246350"/>
            <a:ext cx="1882885" cy="567375"/>
          </a:xfrm>
          <a:prstGeom prst="rect">
            <a:avLst/>
          </a:prstGeom>
          <a:noFill/>
          <a:ln>
            <a:noFill/>
          </a:ln>
        </p:spPr>
      </p:pic>
      <p:pic>
        <p:nvPicPr>
          <p:cNvPr id="75" name="Google Shape;75;p15"/>
          <p:cNvPicPr preferRelativeResize="0"/>
          <p:nvPr/>
        </p:nvPicPr>
        <p:blipFill>
          <a:blip r:embed="rId5">
            <a:alphaModFix/>
          </a:blip>
          <a:stretch>
            <a:fillRect/>
          </a:stretch>
        </p:blipFill>
        <p:spPr>
          <a:xfrm>
            <a:off x="1849441" y="1328316"/>
            <a:ext cx="1750974" cy="373183"/>
          </a:xfrm>
          <a:prstGeom prst="rect">
            <a:avLst/>
          </a:prstGeom>
          <a:noFill/>
          <a:ln>
            <a:noFill/>
          </a:ln>
        </p:spPr>
      </p:pic>
      <p:pic>
        <p:nvPicPr>
          <p:cNvPr id="76" name="Google Shape;76;p15"/>
          <p:cNvPicPr preferRelativeResize="0"/>
          <p:nvPr/>
        </p:nvPicPr>
        <p:blipFill>
          <a:blip r:embed="rId6">
            <a:alphaModFix/>
          </a:blip>
          <a:stretch>
            <a:fillRect/>
          </a:stretch>
        </p:blipFill>
        <p:spPr>
          <a:xfrm>
            <a:off x="3717482" y="1340136"/>
            <a:ext cx="1520522" cy="424651"/>
          </a:xfrm>
          <a:prstGeom prst="rect">
            <a:avLst/>
          </a:prstGeom>
          <a:noFill/>
          <a:ln>
            <a:noFill/>
          </a:ln>
        </p:spPr>
      </p:pic>
      <p:pic>
        <p:nvPicPr>
          <p:cNvPr id="77" name="Google Shape;77;p15"/>
          <p:cNvPicPr preferRelativeResize="0"/>
          <p:nvPr/>
        </p:nvPicPr>
        <p:blipFill>
          <a:blip r:embed="rId7">
            <a:alphaModFix/>
          </a:blip>
          <a:stretch>
            <a:fillRect/>
          </a:stretch>
        </p:blipFill>
        <p:spPr>
          <a:xfrm>
            <a:off x="5309956" y="1295305"/>
            <a:ext cx="1750973" cy="424669"/>
          </a:xfrm>
          <a:prstGeom prst="rect">
            <a:avLst/>
          </a:prstGeom>
          <a:noFill/>
          <a:ln>
            <a:noFill/>
          </a:ln>
        </p:spPr>
      </p:pic>
      <p:pic>
        <p:nvPicPr>
          <p:cNvPr id="78" name="Google Shape;78;p15"/>
          <p:cNvPicPr preferRelativeResize="0"/>
          <p:nvPr/>
        </p:nvPicPr>
        <p:blipFill>
          <a:blip r:embed="rId8">
            <a:alphaModFix/>
          </a:blip>
          <a:stretch>
            <a:fillRect/>
          </a:stretch>
        </p:blipFill>
        <p:spPr>
          <a:xfrm>
            <a:off x="7132866" y="1374269"/>
            <a:ext cx="1633134" cy="324070"/>
          </a:xfrm>
          <a:prstGeom prst="rect">
            <a:avLst/>
          </a:prstGeom>
          <a:noFill/>
          <a:ln>
            <a:noFill/>
          </a:ln>
        </p:spPr>
      </p:pic>
      <p:pic>
        <p:nvPicPr>
          <p:cNvPr id="79" name="Google Shape;79;p15"/>
          <p:cNvPicPr preferRelativeResize="0"/>
          <p:nvPr/>
        </p:nvPicPr>
        <p:blipFill>
          <a:blip r:embed="rId9">
            <a:alphaModFix/>
          </a:blip>
          <a:stretch>
            <a:fillRect/>
          </a:stretch>
        </p:blipFill>
        <p:spPr>
          <a:xfrm>
            <a:off x="235500" y="2607989"/>
            <a:ext cx="1287291" cy="479997"/>
          </a:xfrm>
          <a:prstGeom prst="rect">
            <a:avLst/>
          </a:prstGeom>
          <a:noFill/>
          <a:ln>
            <a:noFill/>
          </a:ln>
        </p:spPr>
      </p:pic>
      <p:pic>
        <p:nvPicPr>
          <p:cNvPr id="80" name="Google Shape;80;p15"/>
          <p:cNvPicPr preferRelativeResize="0"/>
          <p:nvPr/>
        </p:nvPicPr>
        <p:blipFill>
          <a:blip r:embed="rId10">
            <a:alphaModFix/>
          </a:blip>
          <a:stretch>
            <a:fillRect/>
          </a:stretch>
        </p:blipFill>
        <p:spPr>
          <a:xfrm>
            <a:off x="3165530" y="2667931"/>
            <a:ext cx="1600657" cy="337790"/>
          </a:xfrm>
          <a:prstGeom prst="rect">
            <a:avLst/>
          </a:prstGeom>
          <a:noFill/>
          <a:ln>
            <a:noFill/>
          </a:ln>
        </p:spPr>
      </p:pic>
      <p:pic>
        <p:nvPicPr>
          <p:cNvPr id="81" name="Google Shape;81;p15"/>
          <p:cNvPicPr preferRelativeResize="0"/>
          <p:nvPr/>
        </p:nvPicPr>
        <p:blipFill>
          <a:blip r:embed="rId11">
            <a:alphaModFix/>
          </a:blip>
          <a:stretch>
            <a:fillRect/>
          </a:stretch>
        </p:blipFill>
        <p:spPr>
          <a:xfrm>
            <a:off x="1488671" y="2617878"/>
            <a:ext cx="1600657" cy="513950"/>
          </a:xfrm>
          <a:prstGeom prst="rect">
            <a:avLst/>
          </a:prstGeom>
          <a:noFill/>
          <a:ln>
            <a:noFill/>
          </a:ln>
        </p:spPr>
      </p:pic>
      <p:pic>
        <p:nvPicPr>
          <p:cNvPr id="82" name="Google Shape;82;p15"/>
          <p:cNvPicPr preferRelativeResize="0"/>
          <p:nvPr/>
        </p:nvPicPr>
        <p:blipFill>
          <a:blip r:embed="rId12">
            <a:alphaModFix/>
          </a:blip>
          <a:stretch>
            <a:fillRect/>
          </a:stretch>
        </p:blipFill>
        <p:spPr>
          <a:xfrm>
            <a:off x="4802643" y="2521344"/>
            <a:ext cx="1609294" cy="616735"/>
          </a:xfrm>
          <a:prstGeom prst="rect">
            <a:avLst/>
          </a:prstGeom>
          <a:noFill/>
          <a:ln>
            <a:noFill/>
          </a:ln>
        </p:spPr>
      </p:pic>
      <p:pic>
        <p:nvPicPr>
          <p:cNvPr id="83" name="Google Shape;83;p15"/>
          <p:cNvPicPr preferRelativeResize="0"/>
          <p:nvPr/>
        </p:nvPicPr>
        <p:blipFill>
          <a:blip r:embed="rId13">
            <a:alphaModFix/>
          </a:blip>
          <a:stretch>
            <a:fillRect/>
          </a:stretch>
        </p:blipFill>
        <p:spPr>
          <a:xfrm>
            <a:off x="6448397" y="2649019"/>
            <a:ext cx="1200177" cy="451645"/>
          </a:xfrm>
          <a:prstGeom prst="rect">
            <a:avLst/>
          </a:prstGeom>
          <a:noFill/>
          <a:ln>
            <a:noFill/>
          </a:ln>
        </p:spPr>
      </p:pic>
      <p:pic>
        <p:nvPicPr>
          <p:cNvPr id="84" name="Google Shape;84;p15"/>
          <p:cNvPicPr preferRelativeResize="0"/>
          <p:nvPr/>
        </p:nvPicPr>
        <p:blipFill>
          <a:blip r:embed="rId14">
            <a:alphaModFix/>
          </a:blip>
          <a:stretch>
            <a:fillRect/>
          </a:stretch>
        </p:blipFill>
        <p:spPr>
          <a:xfrm>
            <a:off x="235500" y="3872532"/>
            <a:ext cx="1793575" cy="457800"/>
          </a:xfrm>
          <a:prstGeom prst="rect">
            <a:avLst/>
          </a:prstGeom>
          <a:noFill/>
          <a:ln>
            <a:noFill/>
          </a:ln>
        </p:spPr>
      </p:pic>
      <p:pic>
        <p:nvPicPr>
          <p:cNvPr id="85" name="Google Shape;85;p15"/>
          <p:cNvPicPr preferRelativeResize="0"/>
          <p:nvPr/>
        </p:nvPicPr>
        <p:blipFill>
          <a:blip r:embed="rId15">
            <a:alphaModFix/>
          </a:blip>
          <a:stretch>
            <a:fillRect/>
          </a:stretch>
        </p:blipFill>
        <p:spPr>
          <a:xfrm>
            <a:off x="2260950" y="4430194"/>
            <a:ext cx="2146206" cy="373175"/>
          </a:xfrm>
          <a:prstGeom prst="rect">
            <a:avLst/>
          </a:prstGeom>
          <a:noFill/>
          <a:ln>
            <a:noFill/>
          </a:ln>
        </p:spPr>
      </p:pic>
      <p:pic>
        <p:nvPicPr>
          <p:cNvPr id="86" name="Google Shape;86;p15"/>
          <p:cNvPicPr preferRelativeResize="0"/>
          <p:nvPr/>
        </p:nvPicPr>
        <p:blipFill>
          <a:blip r:embed="rId16">
            <a:alphaModFix/>
          </a:blip>
          <a:stretch>
            <a:fillRect/>
          </a:stretch>
        </p:blipFill>
        <p:spPr>
          <a:xfrm>
            <a:off x="366375" y="4458211"/>
            <a:ext cx="1793575" cy="372558"/>
          </a:xfrm>
          <a:prstGeom prst="rect">
            <a:avLst/>
          </a:prstGeom>
          <a:noFill/>
          <a:ln>
            <a:noFill/>
          </a:ln>
        </p:spPr>
      </p:pic>
      <p:pic>
        <p:nvPicPr>
          <p:cNvPr id="87" name="Google Shape;87;p15"/>
          <p:cNvPicPr preferRelativeResize="0"/>
          <p:nvPr/>
        </p:nvPicPr>
        <p:blipFill>
          <a:blip r:embed="rId17">
            <a:alphaModFix/>
          </a:blip>
          <a:stretch>
            <a:fillRect/>
          </a:stretch>
        </p:blipFill>
        <p:spPr>
          <a:xfrm>
            <a:off x="2159938" y="3872535"/>
            <a:ext cx="1557525" cy="567384"/>
          </a:xfrm>
          <a:prstGeom prst="rect">
            <a:avLst/>
          </a:prstGeom>
          <a:noFill/>
          <a:ln>
            <a:noFill/>
          </a:ln>
        </p:spPr>
      </p:pic>
      <p:sp>
        <p:nvSpPr>
          <p:cNvPr id="88" name="Google Shape;88;p15"/>
          <p:cNvSpPr txBox="1"/>
          <p:nvPr/>
        </p:nvSpPr>
        <p:spPr>
          <a:xfrm>
            <a:off x="152400" y="780850"/>
            <a:ext cx="75018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2800" b="1" dirty="0">
                <a:solidFill>
                  <a:srgbClr val="434343"/>
                </a:solidFill>
                <a:latin typeface="Montserrat" charset="0"/>
                <a:ea typeface="Montserrat" charset="0"/>
                <a:cs typeface="Montserrat" charset="0"/>
                <a:sym typeface="Open Sans"/>
              </a:rPr>
              <a:t>ORO</a:t>
            </a:r>
            <a:endParaRPr sz="2800" b="1" dirty="0">
              <a:solidFill>
                <a:srgbClr val="434343"/>
              </a:solidFill>
              <a:latin typeface="Montserrat" charset="0"/>
              <a:ea typeface="Montserrat" charset="0"/>
              <a:cs typeface="Montserrat" charset="0"/>
              <a:sym typeface="Open Sans"/>
            </a:endParaRPr>
          </a:p>
        </p:txBody>
      </p:sp>
      <p:sp>
        <p:nvSpPr>
          <p:cNvPr id="89" name="Google Shape;89;p15"/>
          <p:cNvSpPr txBox="1"/>
          <p:nvPr/>
        </p:nvSpPr>
        <p:spPr>
          <a:xfrm>
            <a:off x="152400" y="2014342"/>
            <a:ext cx="75018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2800" b="1" dirty="0">
                <a:solidFill>
                  <a:srgbClr val="434343"/>
                </a:solidFill>
                <a:latin typeface="Montserrat Semi" charset="0"/>
                <a:ea typeface="Montserrat Semi" charset="0"/>
                <a:cs typeface="Montserrat Semi" charset="0"/>
                <a:sym typeface="Open Sans"/>
              </a:rPr>
              <a:t>PLATA</a:t>
            </a:r>
            <a:endParaRPr sz="2800" b="1" dirty="0">
              <a:solidFill>
                <a:srgbClr val="434343"/>
              </a:solidFill>
              <a:latin typeface="Montserrat Semi" charset="0"/>
              <a:ea typeface="Montserrat Semi" charset="0"/>
              <a:cs typeface="Montserrat Semi" charset="0"/>
              <a:sym typeface="Open Sans"/>
            </a:endParaRPr>
          </a:p>
        </p:txBody>
      </p:sp>
      <p:sp>
        <p:nvSpPr>
          <p:cNvPr id="90" name="Google Shape;90;p15"/>
          <p:cNvSpPr txBox="1"/>
          <p:nvPr/>
        </p:nvSpPr>
        <p:spPr>
          <a:xfrm>
            <a:off x="152400" y="3253544"/>
            <a:ext cx="68346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2800" b="1">
                <a:solidFill>
                  <a:srgbClr val="434343"/>
                </a:solidFill>
                <a:latin typeface="Montserrat Semi" charset="0"/>
                <a:ea typeface="Montserrat Semi" charset="0"/>
                <a:cs typeface="Montserrat Semi" charset="0"/>
                <a:sym typeface="Open Sans"/>
              </a:rPr>
              <a:t>BRONCE</a:t>
            </a:r>
            <a:endParaRPr sz="2800" b="1" dirty="0">
              <a:solidFill>
                <a:srgbClr val="434343"/>
              </a:solidFill>
              <a:latin typeface="Montserrat Semi" charset="0"/>
              <a:ea typeface="Montserrat Semi" charset="0"/>
              <a:cs typeface="Montserrat Semi" charset="0"/>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4">
            <a:alphaModFix/>
          </a:blip>
          <a:stretch>
            <a:fillRect/>
          </a:stretch>
        </p:blipFill>
        <p:spPr>
          <a:xfrm>
            <a:off x="7445800" y="3824625"/>
            <a:ext cx="1393401" cy="944025"/>
          </a:xfrm>
          <a:prstGeom prst="rect">
            <a:avLst/>
          </a:prstGeom>
          <a:noFill/>
          <a:ln>
            <a:noFill/>
          </a:ln>
        </p:spPr>
      </p:pic>
    </p:spTree>
    <p:extLst>
      <p:ext uri="{BB962C8B-B14F-4D97-AF65-F5344CB8AC3E}">
        <p14:creationId xmlns:p14="http://schemas.microsoft.com/office/powerpoint/2010/main" val="575178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8" name="CuadroTexto 7"/>
          <p:cNvSpPr txBox="1"/>
          <p:nvPr/>
        </p:nvSpPr>
        <p:spPr>
          <a:xfrm>
            <a:off x="924588" y="1719185"/>
            <a:ext cx="6857968" cy="1138773"/>
          </a:xfrm>
          <a:prstGeom prst="rect">
            <a:avLst/>
          </a:prstGeom>
          <a:noFill/>
        </p:spPr>
        <p:txBody>
          <a:bodyPr wrap="none" rtlCol="0">
            <a:spAutoFit/>
          </a:bodyPr>
          <a:lstStyle/>
          <a:p>
            <a:pPr algn="ctr"/>
            <a:r>
              <a:rPr lang="es-ES_tradnl" sz="1800" dirty="0" smtClean="0">
                <a:solidFill>
                  <a:srgbClr val="71BFEB"/>
                </a:solidFill>
                <a:latin typeface="Montserrat Ultra Light" charset="0"/>
                <a:ea typeface="Montserrat Ultra Light" charset="0"/>
                <a:cs typeface="Montserrat Ultra Light" charset="0"/>
              </a:rPr>
              <a:t>¿</a:t>
            </a:r>
            <a:r>
              <a:rPr lang="es-ES_tradnl" sz="1800" dirty="0" err="1" smtClean="0">
                <a:solidFill>
                  <a:srgbClr val="71BFEB"/>
                </a:solidFill>
                <a:latin typeface="Montserrat Ultra Light" charset="0"/>
                <a:ea typeface="Montserrat Ultra Light" charset="0"/>
                <a:cs typeface="Montserrat Ultra Light" charset="0"/>
              </a:rPr>
              <a:t>Qu</a:t>
            </a:r>
            <a:r>
              <a:rPr lang="es-ES" sz="1800" dirty="0" smtClean="0">
                <a:solidFill>
                  <a:srgbClr val="71BFEB"/>
                </a:solidFill>
                <a:latin typeface="Montserrat Ultra Light" charset="0"/>
                <a:ea typeface="Montserrat Ultra Light" charset="0"/>
                <a:cs typeface="Montserrat Ultra Light" charset="0"/>
              </a:rPr>
              <a:t>é buscamos</a:t>
            </a:r>
            <a:r>
              <a:rPr lang="es-ES_tradnl" sz="1800" dirty="0" smtClean="0">
                <a:solidFill>
                  <a:srgbClr val="71BFEB"/>
                </a:solidFill>
                <a:latin typeface="Montserrat Ultra Light" charset="0"/>
                <a:ea typeface="Montserrat Ultra Light" charset="0"/>
                <a:cs typeface="Montserrat Ultra Light" charset="0"/>
              </a:rPr>
              <a:t>? </a:t>
            </a:r>
          </a:p>
          <a:p>
            <a:pPr algn="ctr"/>
            <a:endParaRPr lang="es-ES_tradnl" sz="1800" dirty="0" smtClean="0">
              <a:solidFill>
                <a:srgbClr val="144C76"/>
              </a:solidFill>
              <a:latin typeface="Montserrat Ultra Light" charset="0"/>
              <a:ea typeface="Montserrat Ultra Light" charset="0"/>
              <a:cs typeface="Montserrat Ultra Light" charset="0"/>
            </a:endParaRPr>
          </a:p>
          <a:p>
            <a:pPr algn="ctr"/>
            <a:r>
              <a:rPr lang="es-ES_tradnl" sz="3200" b="1" dirty="0" smtClean="0">
                <a:solidFill>
                  <a:srgbClr val="144C76"/>
                </a:solidFill>
                <a:latin typeface="Montserrat Semi" charset="0"/>
                <a:ea typeface="Montserrat Semi" charset="0"/>
                <a:cs typeface="Montserrat Semi" charset="0"/>
              </a:rPr>
              <a:t>Necesidad</a:t>
            </a:r>
            <a:r>
              <a:rPr lang="es-ES_tradnl" sz="3200" dirty="0" smtClean="0">
                <a:solidFill>
                  <a:srgbClr val="144C76"/>
                </a:solidFill>
                <a:latin typeface="Montserrat Ultra Light" charset="0"/>
                <a:ea typeface="Montserrat Ultra Light" charset="0"/>
                <a:cs typeface="Montserrat Ultra Light" charset="0"/>
              </a:rPr>
              <a:t> </a:t>
            </a:r>
            <a:r>
              <a:rPr lang="mr-IN" sz="3200" dirty="0" smtClean="0">
                <a:solidFill>
                  <a:srgbClr val="144C76"/>
                </a:solidFill>
                <a:latin typeface="Montserrat Ultra Light" charset="0"/>
                <a:ea typeface="Montserrat Ultra Light" charset="0"/>
                <a:cs typeface="Montserrat Ultra Light" charset="0"/>
              </a:rPr>
              <a:t>–</a:t>
            </a:r>
            <a:r>
              <a:rPr lang="es-ES_tradnl" sz="3200" dirty="0" smtClean="0">
                <a:solidFill>
                  <a:srgbClr val="144C76"/>
                </a:solidFill>
                <a:latin typeface="Montserrat Ultra Light" charset="0"/>
                <a:ea typeface="Montserrat Ultra Light" charset="0"/>
                <a:cs typeface="Montserrat Ultra Light" charset="0"/>
              </a:rPr>
              <a:t> </a:t>
            </a:r>
            <a:r>
              <a:rPr lang="es-ES_tradnl" sz="3200" b="1" dirty="0" smtClean="0">
                <a:solidFill>
                  <a:srgbClr val="144C76"/>
                </a:solidFill>
                <a:latin typeface="Montserrat Semi" charset="0"/>
                <a:ea typeface="Montserrat Semi" charset="0"/>
                <a:cs typeface="Montserrat Semi" charset="0"/>
              </a:rPr>
              <a:t>Tiempo</a:t>
            </a:r>
            <a:r>
              <a:rPr lang="es-ES_tradnl" sz="3200" dirty="0" smtClean="0">
                <a:solidFill>
                  <a:srgbClr val="144C76"/>
                </a:solidFill>
                <a:latin typeface="Montserrat Ultra Light" charset="0"/>
                <a:ea typeface="Montserrat Ultra Light" charset="0"/>
                <a:cs typeface="Montserrat Ultra Light" charset="0"/>
              </a:rPr>
              <a:t> </a:t>
            </a:r>
            <a:r>
              <a:rPr lang="mr-IN" sz="3200" dirty="0" smtClean="0">
                <a:solidFill>
                  <a:srgbClr val="144C76"/>
                </a:solidFill>
                <a:latin typeface="Montserrat Ultra Light" charset="0"/>
                <a:ea typeface="Montserrat Ultra Light" charset="0"/>
                <a:cs typeface="Montserrat Ultra Light" charset="0"/>
              </a:rPr>
              <a:t>–</a:t>
            </a:r>
            <a:r>
              <a:rPr lang="es-ES_tradnl" sz="3200" dirty="0" smtClean="0">
                <a:solidFill>
                  <a:srgbClr val="144C76"/>
                </a:solidFill>
                <a:latin typeface="Montserrat Ultra Light" charset="0"/>
                <a:ea typeface="Montserrat Ultra Light" charset="0"/>
                <a:cs typeface="Montserrat Ultra Light" charset="0"/>
              </a:rPr>
              <a:t> </a:t>
            </a:r>
            <a:r>
              <a:rPr lang="es-ES_tradnl" sz="3200" b="1" dirty="0" smtClean="0">
                <a:solidFill>
                  <a:srgbClr val="144C76"/>
                </a:solidFill>
                <a:latin typeface="Montserrat Semi" charset="0"/>
                <a:ea typeface="Montserrat Semi" charset="0"/>
                <a:cs typeface="Montserrat Semi" charset="0"/>
              </a:rPr>
              <a:t>Resultado</a:t>
            </a:r>
            <a:endParaRPr lang="es-ES_tradnl" sz="3200" b="1" dirty="0">
              <a:solidFill>
                <a:srgbClr val="144C76"/>
              </a:solidFill>
              <a:latin typeface="Montserrat Semi" charset="0"/>
              <a:ea typeface="Montserrat Semi" charset="0"/>
              <a:cs typeface="Montserrat Semi" charset="0"/>
            </a:endParaRPr>
          </a:p>
        </p:txBody>
      </p:sp>
    </p:spTree>
    <p:extLst>
      <p:ext uri="{BB962C8B-B14F-4D97-AF65-F5344CB8AC3E}">
        <p14:creationId xmlns:p14="http://schemas.microsoft.com/office/powerpoint/2010/main" val="646359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3225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Google Shape;63;p14"/>
          <p:cNvSpPr/>
          <p:nvPr/>
        </p:nvSpPr>
        <p:spPr>
          <a:xfrm rot="-5400000">
            <a:off x="5897347" y="1898322"/>
            <a:ext cx="3368100" cy="3368100"/>
          </a:xfrm>
          <a:prstGeom prst="rtTriangle">
            <a:avLst/>
          </a:prstGeom>
          <a:solidFill>
            <a:srgbClr val="71B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a:off x="6020467" y="2077459"/>
            <a:ext cx="3368100" cy="3368100"/>
          </a:xfrm>
          <a:prstGeom prst="rtTriangle">
            <a:avLst/>
          </a:prstGeom>
          <a:solidFill>
            <a:srgbClr val="004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7445800" y="3824625"/>
            <a:ext cx="1393401" cy="944025"/>
          </a:xfrm>
          <a:prstGeom prst="rect">
            <a:avLst/>
          </a:prstGeom>
          <a:noFill/>
          <a:ln>
            <a:noFill/>
          </a:ln>
        </p:spPr>
      </p:pic>
      <p:sp>
        <p:nvSpPr>
          <p:cNvPr id="2" name="CuadroTexto 1"/>
          <p:cNvSpPr txBox="1"/>
          <p:nvPr/>
        </p:nvSpPr>
        <p:spPr>
          <a:xfrm>
            <a:off x="3193335" y="1101350"/>
            <a:ext cx="4089115" cy="2862322"/>
          </a:xfrm>
          <a:prstGeom prst="rect">
            <a:avLst/>
          </a:prstGeom>
          <a:noFill/>
        </p:spPr>
        <p:txBody>
          <a:bodyPr wrap="square" rtlCol="0">
            <a:spAutoFit/>
          </a:bodyPr>
          <a:lstStyle/>
          <a:p>
            <a:r>
              <a:rPr lang="es-ES_tradnl" sz="2000" dirty="0">
                <a:solidFill>
                  <a:srgbClr val="144C76"/>
                </a:solidFill>
                <a:latin typeface="Montserrat Ultra Light" charset="0"/>
                <a:ea typeface="Montserrat Ultra Light" charset="0"/>
                <a:cs typeface="Montserrat Ultra Light" charset="0"/>
              </a:rPr>
              <a:t>E</a:t>
            </a:r>
            <a:r>
              <a:rPr lang="es-ES_tradnl" sz="2000" dirty="0" smtClean="0">
                <a:solidFill>
                  <a:srgbClr val="144C76"/>
                </a:solidFill>
                <a:latin typeface="Montserrat Ultra Light" charset="0"/>
                <a:ea typeface="Montserrat Ultra Light" charset="0"/>
                <a:cs typeface="Montserrat Ultra Light" charset="0"/>
              </a:rPr>
              <a:t>s </a:t>
            </a:r>
            <a:r>
              <a:rPr lang="es-ES_tradnl" sz="2000" dirty="0">
                <a:solidFill>
                  <a:srgbClr val="144C76"/>
                </a:solidFill>
                <a:latin typeface="Montserrat Ultra Light" charset="0"/>
                <a:ea typeface="Montserrat Ultra Light" charset="0"/>
                <a:cs typeface="Montserrat Ultra Light" charset="0"/>
              </a:rPr>
              <a:t>una filosofía de diseño que tiene por objetivo la </a:t>
            </a:r>
            <a:r>
              <a:rPr lang="es-ES_tradnl" sz="2000" b="1" dirty="0">
                <a:solidFill>
                  <a:srgbClr val="144C76"/>
                </a:solidFill>
                <a:latin typeface="Montserrat Semi" charset="0"/>
                <a:ea typeface="Montserrat Semi" charset="0"/>
                <a:cs typeface="Montserrat Semi" charset="0"/>
              </a:rPr>
              <a:t>creación de </a:t>
            </a:r>
            <a:r>
              <a:rPr lang="es-ES_tradnl" sz="2000" b="1" dirty="0" smtClean="0">
                <a:solidFill>
                  <a:srgbClr val="144C76"/>
                </a:solidFill>
                <a:latin typeface="Montserrat Semi" charset="0"/>
                <a:ea typeface="Montserrat Semi" charset="0"/>
                <a:cs typeface="Montserrat Semi" charset="0"/>
              </a:rPr>
              <a:t>productos/servicios</a:t>
            </a:r>
            <a:r>
              <a:rPr lang="es-ES_tradnl" sz="2000" dirty="0" smtClean="0">
                <a:solidFill>
                  <a:srgbClr val="144C76"/>
                </a:solidFill>
                <a:latin typeface="Montserrat Ultra Light" charset="0"/>
                <a:ea typeface="Montserrat Ultra Light" charset="0"/>
                <a:cs typeface="Montserrat Ultra Light" charset="0"/>
              </a:rPr>
              <a:t> </a:t>
            </a:r>
            <a:r>
              <a:rPr lang="es-ES_tradnl" sz="2000" dirty="0">
                <a:solidFill>
                  <a:srgbClr val="144C76"/>
                </a:solidFill>
                <a:latin typeface="Montserrat Ultra Light" charset="0"/>
                <a:ea typeface="Montserrat Ultra Light" charset="0"/>
                <a:cs typeface="Montserrat Ultra Light" charset="0"/>
              </a:rPr>
              <a:t>que resuelvan necesidades concretas de sus usuarios finales, consiguiendo la </a:t>
            </a:r>
            <a:r>
              <a:rPr lang="es-ES_tradnl" sz="2000" b="1" dirty="0">
                <a:solidFill>
                  <a:srgbClr val="144C76"/>
                </a:solidFill>
                <a:latin typeface="Montserrat Semi" charset="0"/>
                <a:ea typeface="Montserrat Semi" charset="0"/>
                <a:cs typeface="Montserrat Semi" charset="0"/>
              </a:rPr>
              <a:t>mayor satisfacción</a:t>
            </a:r>
            <a:r>
              <a:rPr lang="es-ES_tradnl" sz="2000" dirty="0">
                <a:solidFill>
                  <a:srgbClr val="144C76"/>
                </a:solidFill>
                <a:latin typeface="Montserrat Ultra Light" charset="0"/>
                <a:ea typeface="Montserrat Ultra Light" charset="0"/>
                <a:cs typeface="Montserrat Ultra Light" charset="0"/>
              </a:rPr>
              <a:t> y mejor experiencia de uso posible con el </a:t>
            </a:r>
            <a:r>
              <a:rPr lang="es-ES_tradnl" sz="2000" b="1" dirty="0">
                <a:solidFill>
                  <a:srgbClr val="144C76"/>
                </a:solidFill>
                <a:latin typeface="Montserrat Semi" charset="0"/>
                <a:ea typeface="Montserrat Semi" charset="0"/>
                <a:cs typeface="Montserrat Semi" charset="0"/>
              </a:rPr>
              <a:t>mínimo esfuerzo</a:t>
            </a:r>
            <a:r>
              <a:rPr lang="es-ES_tradnl" sz="2000" dirty="0">
                <a:solidFill>
                  <a:srgbClr val="144C76"/>
                </a:solidFill>
                <a:latin typeface="Montserrat Ultra Light" charset="0"/>
                <a:ea typeface="Montserrat Ultra Light" charset="0"/>
                <a:cs typeface="Montserrat Ultra Light" charset="0"/>
              </a:rPr>
              <a:t>. </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550" y="32902"/>
            <a:ext cx="4107217" cy="5143500"/>
          </a:xfrm>
          <a:prstGeom prst="rect">
            <a:avLst/>
          </a:prstGeom>
        </p:spPr>
      </p:pic>
      <p:sp>
        <p:nvSpPr>
          <p:cNvPr id="3" name="CuadroTexto 2"/>
          <p:cNvSpPr txBox="1"/>
          <p:nvPr/>
        </p:nvSpPr>
        <p:spPr>
          <a:xfrm>
            <a:off x="2193603" y="390419"/>
            <a:ext cx="1641796" cy="261610"/>
          </a:xfrm>
          <a:prstGeom prst="rect">
            <a:avLst/>
          </a:prstGeom>
          <a:noFill/>
        </p:spPr>
        <p:txBody>
          <a:bodyPr wrap="none" rtlCol="0">
            <a:spAutoFit/>
          </a:bodyPr>
          <a:lstStyle/>
          <a:p>
            <a:r>
              <a:rPr lang="es-ES_tradnl" sz="1100" spc="400" dirty="0" smtClean="0">
                <a:solidFill>
                  <a:srgbClr val="71BFEB"/>
                </a:solidFill>
                <a:latin typeface="Montserrat Ultra Light" charset="0"/>
                <a:ea typeface="Montserrat Ultra Light" charset="0"/>
                <a:cs typeface="Montserrat Ultra Light" charset="0"/>
              </a:rPr>
              <a:t>¿QU</a:t>
            </a:r>
            <a:r>
              <a:rPr lang="es-ES" sz="1100" spc="400" dirty="0" smtClean="0">
                <a:solidFill>
                  <a:srgbClr val="71BFEB"/>
                </a:solidFill>
                <a:latin typeface="Montserrat Ultra Light" charset="0"/>
                <a:ea typeface="Montserrat Ultra Light" charset="0"/>
                <a:cs typeface="Montserrat Ultra Light" charset="0"/>
              </a:rPr>
              <a:t>É ES UX?</a:t>
            </a:r>
            <a:endParaRPr lang="es-ES_tradnl" sz="1100" spc="400" dirty="0">
              <a:solidFill>
                <a:srgbClr val="71BFEB"/>
              </a:solidFill>
              <a:latin typeface="Montserrat Ultra Light" charset="0"/>
              <a:ea typeface="Montserrat Ultra Light" charset="0"/>
              <a:cs typeface="Montserrat Ultra Light" charset="0"/>
            </a:endParaRPr>
          </a:p>
        </p:txBody>
      </p:sp>
    </p:spTree>
    <p:extLst>
      <p:ext uri="{BB962C8B-B14F-4D97-AF65-F5344CB8AC3E}">
        <p14:creationId xmlns:p14="http://schemas.microsoft.com/office/powerpoint/2010/main" val="1308255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026" name="Picture 2" descr="esultado de imagen para uber vs taxi tradic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40" y="0"/>
            <a:ext cx="988374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1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1204</TotalTime>
  <Words>745</Words>
  <Application>Microsoft Macintosh PowerPoint</Application>
  <PresentationFormat>Presentación en pantalla (16:9)</PresentationFormat>
  <Paragraphs>136</Paragraphs>
  <Slides>41</Slides>
  <Notes>41</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41</vt:i4>
      </vt:variant>
    </vt:vector>
  </HeadingPairs>
  <TitlesOfParts>
    <vt:vector size="48" baseType="lpstr">
      <vt:lpstr>Montserrat</vt:lpstr>
      <vt:lpstr>Montserrat Light</vt:lpstr>
      <vt:lpstr>Montserrat Semi</vt:lpstr>
      <vt:lpstr>Montserrat Ultra Light</vt:lpstr>
      <vt:lpstr>Open Sans</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a nuestros patrocinadores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79</cp:revision>
  <dcterms:modified xsi:type="dcterms:W3CDTF">2019-12-03T05:06:28Z</dcterms:modified>
</cp:coreProperties>
</file>